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50"/>
  </p:notesMasterIdLst>
  <p:handoutMasterIdLst>
    <p:handoutMasterId r:id="rId51"/>
  </p:handoutMasterIdLst>
  <p:sldIdLst>
    <p:sldId id="256" r:id="rId2"/>
    <p:sldId id="322" r:id="rId3"/>
    <p:sldId id="259" r:id="rId4"/>
    <p:sldId id="261" r:id="rId5"/>
    <p:sldId id="266" r:id="rId6"/>
    <p:sldId id="268" r:id="rId7"/>
    <p:sldId id="267" r:id="rId8"/>
    <p:sldId id="271" r:id="rId9"/>
    <p:sldId id="272" r:id="rId10"/>
    <p:sldId id="263" r:id="rId11"/>
    <p:sldId id="316" r:id="rId12"/>
    <p:sldId id="274" r:id="rId13"/>
    <p:sldId id="273" r:id="rId14"/>
    <p:sldId id="262" r:id="rId15"/>
    <p:sldId id="296" r:id="rId16"/>
    <p:sldId id="298" r:id="rId17"/>
    <p:sldId id="311" r:id="rId18"/>
    <p:sldId id="270" r:id="rId19"/>
    <p:sldId id="299" r:id="rId20"/>
    <p:sldId id="300" r:id="rId21"/>
    <p:sldId id="301" r:id="rId22"/>
    <p:sldId id="303" r:id="rId23"/>
    <p:sldId id="302" r:id="rId24"/>
    <p:sldId id="295" r:id="rId25"/>
    <p:sldId id="289" r:id="rId26"/>
    <p:sldId id="291" r:id="rId27"/>
    <p:sldId id="290" r:id="rId28"/>
    <p:sldId id="293" r:id="rId29"/>
    <p:sldId id="292" r:id="rId30"/>
    <p:sldId id="294" r:id="rId31"/>
    <p:sldId id="269" r:id="rId32"/>
    <p:sldId id="304" r:id="rId33"/>
    <p:sldId id="305" r:id="rId34"/>
    <p:sldId id="306" r:id="rId35"/>
    <p:sldId id="307" r:id="rId36"/>
    <p:sldId id="312" r:id="rId37"/>
    <p:sldId id="308" r:id="rId38"/>
    <p:sldId id="323" r:id="rId39"/>
    <p:sldId id="264" r:id="rId40"/>
    <p:sldId id="265" r:id="rId41"/>
    <p:sldId id="309" r:id="rId42"/>
    <p:sldId id="314" r:id="rId43"/>
    <p:sldId id="284" r:id="rId44"/>
    <p:sldId id="315" r:id="rId45"/>
    <p:sldId id="286" r:id="rId46"/>
    <p:sldId id="287" r:id="rId47"/>
    <p:sldId id="288" r:id="rId48"/>
    <p:sldId id="260" r:id="rId4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E8C"/>
    <a:srgbClr val="0062AF"/>
    <a:srgbClr val="0069B8"/>
    <a:srgbClr val="0086EA"/>
    <a:srgbClr val="002645"/>
    <a:srgbClr val="1645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97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1620" y="29"/>
      </p:cViewPr>
      <p:guideLst>
        <p:guide orient="horz" pos="2183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1B54DBA6-8657-495C-82E8-EE3FE1D9CF3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BB7DD7DB-A78E-422F-8A3A-59DDAACB4F3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0191D-13F9-4714-8611-F5F5FFA028C7}" type="datetimeFigureOut">
              <a:rPr lang="en-US" smtClean="0"/>
              <a:t>10/28/2019</a:t>
            </a:fld>
            <a:endParaRPr lang="en-US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40256A-95AB-4FDC-8CBA-8D9C5E7F91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6FF746DB-DCFA-456E-B74D-E154766872D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D939D1-60AD-4C32-97BC-2A15D9EE2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525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eg>
</file>

<file path=ppt/media/image29.png>
</file>

<file path=ppt/media/image3.png>
</file>

<file path=ppt/media/image30.png>
</file>

<file path=ppt/media/image31.jpg>
</file>

<file path=ppt/media/image32.jpeg>
</file>

<file path=ppt/media/image33.png>
</file>

<file path=ppt/media/image34.jpg>
</file>

<file path=ppt/media/image35.jpg>
</file>

<file path=ppt/media/image36.png>
</file>

<file path=ppt/media/image37.png>
</file>

<file path=ppt/media/image38.jpeg>
</file>

<file path=ppt/media/image39.png>
</file>

<file path=ppt/media/image4.png>
</file>

<file path=ppt/media/image40.jpeg>
</file>

<file path=ppt/media/image41.png>
</file>

<file path=ppt/media/image42.jpeg>
</file>

<file path=ppt/media/image43.jpeg>
</file>

<file path=ppt/media/image44.png>
</file>

<file path=ppt/media/image45.png>
</file>

<file path=ppt/media/image46.jpeg>
</file>

<file path=ppt/media/image47.png>
</file>

<file path=ppt/media/image48.jpeg>
</file>

<file path=ppt/media/image49.png>
</file>

<file path=ppt/media/image5.jfif>
</file>

<file path=ppt/media/image50.png>
</file>

<file path=ppt/media/image51.png>
</file>

<file path=ppt/media/image52.png>
</file>

<file path=ppt/media/image53.gif>
</file>

<file path=ppt/media/image54.png>
</file>

<file path=ppt/media/image55.png>
</file>

<file path=ppt/media/image56.png>
</file>

<file path=ppt/media/image57.png>
</file>

<file path=ppt/media/image58.png>
</file>

<file path=ppt/media/image59.jpeg>
</file>

<file path=ppt/media/image6.jpg>
</file>

<file path=ppt/media/image60.jpg>
</file>

<file path=ppt/media/image61.jpg>
</file>

<file path=ppt/media/image62.png>
</file>

<file path=ppt/media/image63.png>
</file>

<file path=ppt/media/image64.jpeg>
</file>

<file path=ppt/media/image65.jpeg>
</file>

<file path=ppt/media/image66.jpeg>
</file>

<file path=ppt/media/image67.jpeg>
</file>

<file path=ppt/media/image68.jpeg>
</file>

<file path=ppt/media/image69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89D9A9-39FB-4D84-A315-49F345947B12}" type="datetimeFigureOut">
              <a:rPr lang="hu-HU" smtClean="0"/>
              <a:t>2019. 10. 28.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7AD01B-AFC9-43E5-876E-41F0B175D1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47025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4">
            <a:extLst>
              <a:ext uri="{FF2B5EF4-FFF2-40B4-BE49-F238E27FC236}">
                <a16:creationId xmlns:a16="http://schemas.microsoft.com/office/drawing/2014/main" id="{8FE1A979-CB8E-490C-AA07-DDFE500693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66" t="22350" r="24298" b="44411"/>
          <a:stretch/>
        </p:blipFill>
        <p:spPr>
          <a:xfrm>
            <a:off x="1438275" y="479611"/>
            <a:ext cx="6267450" cy="589877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178A99C-D949-48F5-8A37-815B619F6E15}"/>
              </a:ext>
            </a:extLst>
          </p:cNvPr>
          <p:cNvSpPr/>
          <p:nvPr userDrawn="1"/>
        </p:nvSpPr>
        <p:spPr>
          <a:xfrm>
            <a:off x="0" y="1287462"/>
            <a:ext cx="9143999" cy="1655763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0B717B2-A99B-4D39-89BB-53A489DEDB97}"/>
              </a:ext>
            </a:extLst>
          </p:cNvPr>
          <p:cNvSpPr/>
          <p:nvPr userDrawn="1"/>
        </p:nvSpPr>
        <p:spPr>
          <a:xfrm>
            <a:off x="-1" y="1287461"/>
            <a:ext cx="9143999" cy="1655763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" y="1379537"/>
            <a:ext cx="9143998" cy="1477963"/>
          </a:xfrm>
        </p:spPr>
        <p:txBody>
          <a:bodyPr anchor="ctr"/>
          <a:lstStyle>
            <a:lvl1pPr algn="ctr">
              <a:defRPr lang="en-US" sz="43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  <a:ea typeface="+mj-ea"/>
                <a:cs typeface="+mj-cs"/>
              </a:defRPr>
            </a:lvl1pPr>
          </a:lstStyle>
          <a:p>
            <a:r>
              <a:rPr lang="en-US" dirty="0" err="1"/>
              <a:t>Cím</a:t>
            </a:r>
            <a:r>
              <a:rPr lang="en-US" dirty="0"/>
              <a:t> </a:t>
            </a:r>
            <a:r>
              <a:rPr lang="en-US" dirty="0" err="1"/>
              <a:t>mintájának</a:t>
            </a:r>
            <a:r>
              <a:rPr lang="en-US" dirty="0"/>
              <a:t> </a:t>
            </a:r>
            <a:r>
              <a:rPr lang="en-US" dirty="0" err="1"/>
              <a:t>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314701"/>
            <a:ext cx="6857999" cy="436376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/>
              <a:t>Előadó</a:t>
            </a:r>
            <a:r>
              <a:rPr lang="en-US" dirty="0"/>
              <a:t> </a:t>
            </a:r>
            <a:r>
              <a:rPr lang="en-US" dirty="0" err="1"/>
              <a:t>nevének</a:t>
            </a:r>
            <a:r>
              <a:rPr lang="en-US" dirty="0"/>
              <a:t> </a:t>
            </a:r>
            <a:r>
              <a:rPr lang="en-US" dirty="0" err="1"/>
              <a:t>szerkesztése</a:t>
            </a:r>
            <a:endParaRPr lang="en-US" dirty="0"/>
          </a:p>
        </p:txBody>
      </p:sp>
      <p:sp>
        <p:nvSpPr>
          <p:cNvPr id="11" name="Alcím 2" hidden="1">
            <a:extLst>
              <a:ext uri="{FF2B5EF4-FFF2-40B4-BE49-F238E27FC236}">
                <a16:creationId xmlns:a16="http://schemas.microsoft.com/office/drawing/2014/main" id="{CE33B87B-470C-4A56-8A94-FF5F22F7CE55}"/>
              </a:ext>
            </a:extLst>
          </p:cNvPr>
          <p:cNvSpPr txBox="1">
            <a:spLocks/>
          </p:cNvSpPr>
          <p:nvPr userDrawn="1"/>
        </p:nvSpPr>
        <p:spPr>
          <a:xfrm>
            <a:off x="214762" y="4438650"/>
            <a:ext cx="8695426" cy="1447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1 </a:t>
            </a:r>
            <a:r>
              <a:rPr lang="en-US" sz="2000" dirty="0"/>
              <a:t>Department of Mechatronics, Optics and Mechanical Engineering Informatics</a:t>
            </a:r>
            <a:br>
              <a:rPr lang="en-US" sz="2000" dirty="0"/>
            </a:br>
            <a:r>
              <a:rPr lang="en-US" sz="2000" dirty="0"/>
              <a:t>Budapest University of Technology and Economics, Budapest, Hungary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2 </a:t>
            </a:r>
            <a:r>
              <a:rPr lang="en-US" sz="2000" dirty="0"/>
              <a:t>Department of Mechanical Engineering and Centre for Intelligent Machines,</a:t>
            </a:r>
            <a:br>
              <a:rPr lang="en-US" sz="2000" dirty="0"/>
            </a:br>
            <a:r>
              <a:rPr lang="en-US" sz="2000" dirty="0"/>
              <a:t>McGill University, Montréal, Québec, Canada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3 </a:t>
            </a:r>
            <a:r>
              <a:rPr lang="en-US" sz="2000" dirty="0"/>
              <a:t>Department of Applied Mechanics</a:t>
            </a:r>
            <a:br>
              <a:rPr lang="en-US" sz="2000" dirty="0"/>
            </a:br>
            <a:r>
              <a:rPr lang="en-US" sz="2000" dirty="0"/>
              <a:t>Budapest University of Technology and Economics, Budapest, Hungary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8C39F9DE-4EBD-4B46-A6E7-F1F4E7775C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43000" y="4122553"/>
            <a:ext cx="6857999" cy="365125"/>
          </a:xfrm>
        </p:spPr>
        <p:txBody>
          <a:bodyPr/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hu-HU"/>
              <a:t>MIKRO Labor D411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95679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49735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220285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71494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13062E5-22BE-4500-8D6F-DB21365535B3}"/>
              </a:ext>
            </a:extLst>
          </p:cNvPr>
          <p:cNvSpPr/>
          <p:nvPr userDrawn="1"/>
        </p:nvSpPr>
        <p:spPr>
          <a:xfrm>
            <a:off x="0" y="-1"/>
            <a:ext cx="9144000" cy="869945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DBAF223-CE1C-4956-8850-7498AB96EA1C}"/>
              </a:ext>
            </a:extLst>
          </p:cNvPr>
          <p:cNvSpPr/>
          <p:nvPr userDrawn="1"/>
        </p:nvSpPr>
        <p:spPr>
          <a:xfrm>
            <a:off x="0" y="6176963"/>
            <a:ext cx="9144000" cy="681037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>
              <a:latin typeface="Garamond" panose="02020404030301010803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4540" y="109614"/>
            <a:ext cx="8705088" cy="648755"/>
          </a:xfrm>
        </p:spPr>
        <p:txBody>
          <a:bodyPr anchor="ctr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 noProof="0" dirty="0" err="1"/>
              <a:t>Mintacím</a:t>
            </a:r>
            <a:r>
              <a:rPr lang="en-US" noProof="0" dirty="0"/>
              <a:t> </a:t>
            </a:r>
            <a:r>
              <a:rPr lang="en-US" noProof="0" dirty="0" err="1"/>
              <a:t>szerkesztése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594" y="6278029"/>
            <a:ext cx="2360905" cy="478367"/>
          </a:xfrm>
        </p:spPr>
        <p:txBody>
          <a:bodyPr anchor="b"/>
          <a:lstStyle>
            <a:lvl1pPr>
              <a:defRPr sz="1200" b="1" cap="small" baseline="0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90718" y="6278028"/>
            <a:ext cx="5381793" cy="478367"/>
          </a:xfrm>
        </p:spPr>
        <p:txBody>
          <a:bodyPr anchor="b"/>
          <a:lstStyle>
            <a:lvl1pPr>
              <a:defRPr sz="1200" b="1" u="none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5731" y="6278028"/>
            <a:ext cx="625050" cy="467365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fld id="{B2352A52-9C30-4AA2-BB34-72D80F0F0EED}" type="slidenum">
              <a:rPr lang="hu-HU" smtClean="0"/>
              <a:pPr/>
              <a:t>‹#›</a:t>
            </a:fld>
            <a:endParaRPr lang="hu-HU" dirty="0"/>
          </a:p>
        </p:txBody>
      </p:sp>
      <p:sp>
        <p:nvSpPr>
          <p:cNvPr id="7" name="Line 43" hidden="1"/>
          <p:cNvSpPr>
            <a:spLocks noChangeShapeType="1"/>
          </p:cNvSpPr>
          <p:nvPr userDrawn="1"/>
        </p:nvSpPr>
        <p:spPr bwMode="auto">
          <a:xfrm>
            <a:off x="214540" y="844095"/>
            <a:ext cx="8705088" cy="0"/>
          </a:xfrm>
          <a:prstGeom prst="line">
            <a:avLst/>
          </a:prstGeom>
          <a:noFill/>
          <a:ln w="38100">
            <a:solidFill>
              <a:srgbClr val="164592"/>
            </a:solidFill>
            <a:round/>
            <a:headEnd/>
            <a:tailEnd/>
          </a:ln>
          <a:effectLst/>
        </p:spPr>
        <p:txBody>
          <a:bodyPr anchor="ctr">
            <a:prstTxWarp prst="textNoShape">
              <a:avLst/>
            </a:prstTxWarp>
            <a:spAutoFit/>
          </a:bodyPr>
          <a:lstStyle/>
          <a:p>
            <a:pPr>
              <a:defRPr/>
            </a:pPr>
            <a:endParaRPr lang="en-US">
              <a:ln w="38100">
                <a:solidFill>
                  <a:schemeClr val="tx1"/>
                </a:solidFill>
              </a:ln>
              <a:latin typeface="Helvetica" pitchFamily="-112" charset="0"/>
            </a:endParaRPr>
          </a:p>
        </p:txBody>
      </p:sp>
      <p:pic>
        <p:nvPicPr>
          <p:cNvPr id="10" name="Kép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19" y="6278029"/>
            <a:ext cx="410156" cy="503609"/>
          </a:xfrm>
          <a:prstGeom prst="rect">
            <a:avLst/>
          </a:prstGeom>
        </p:spPr>
      </p:pic>
      <p:sp>
        <p:nvSpPr>
          <p:cNvPr id="11" name="Line 43" hidden="1"/>
          <p:cNvSpPr>
            <a:spLocks noChangeShapeType="1"/>
          </p:cNvSpPr>
          <p:nvPr userDrawn="1"/>
        </p:nvSpPr>
        <p:spPr bwMode="auto">
          <a:xfrm>
            <a:off x="219456" y="6244770"/>
            <a:ext cx="8705088" cy="0"/>
          </a:xfrm>
          <a:prstGeom prst="line">
            <a:avLst/>
          </a:prstGeom>
          <a:noFill/>
          <a:ln w="38100">
            <a:solidFill>
              <a:srgbClr val="164592"/>
            </a:solidFill>
            <a:round/>
            <a:headEnd/>
            <a:tailEnd/>
          </a:ln>
          <a:effectLst/>
        </p:spPr>
        <p:txBody>
          <a:bodyPr anchor="ctr">
            <a:prstTxWarp prst="textNoShape">
              <a:avLst/>
            </a:prstTxWarp>
            <a:spAutoFit/>
          </a:bodyPr>
          <a:lstStyle/>
          <a:p>
            <a:pPr>
              <a:defRPr/>
            </a:pPr>
            <a:endParaRPr lang="en-US">
              <a:latin typeface="Helvetica" pitchFamily="-11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540" y="937758"/>
            <a:ext cx="8705088" cy="5162843"/>
          </a:xfrm>
        </p:spPr>
        <p:txBody>
          <a:bodyPr/>
          <a:lstStyle/>
          <a:p>
            <a:pPr lvl="0"/>
            <a:r>
              <a:rPr lang="en-US" noProof="0" dirty="0" err="1"/>
              <a:t>Mintaszöveg</a:t>
            </a:r>
            <a:r>
              <a:rPr lang="en-US" noProof="0" dirty="0"/>
              <a:t> </a:t>
            </a:r>
            <a:r>
              <a:rPr lang="en-US" noProof="0" dirty="0" err="1"/>
              <a:t>szerkesztése</a:t>
            </a:r>
            <a:endParaRPr lang="en-US" noProof="0" dirty="0"/>
          </a:p>
          <a:p>
            <a:pPr lvl="1"/>
            <a:r>
              <a:rPr lang="en-US" noProof="0" dirty="0" err="1"/>
              <a:t>Második</a:t>
            </a:r>
            <a:r>
              <a:rPr lang="en-US" noProof="0" dirty="0"/>
              <a:t> </a:t>
            </a:r>
            <a:r>
              <a:rPr lang="en-US" noProof="0" dirty="0" err="1"/>
              <a:t>szint</a:t>
            </a:r>
            <a:endParaRPr lang="en-US" noProof="0" dirty="0"/>
          </a:p>
          <a:p>
            <a:pPr lvl="2"/>
            <a:r>
              <a:rPr lang="en-US" noProof="0" dirty="0" err="1"/>
              <a:t>Harmadik</a:t>
            </a:r>
            <a:r>
              <a:rPr lang="en-US" noProof="0" dirty="0"/>
              <a:t> </a:t>
            </a:r>
            <a:r>
              <a:rPr lang="en-US" noProof="0" dirty="0" err="1"/>
              <a:t>szint</a:t>
            </a:r>
            <a:endParaRPr lang="en-US" noProof="0" dirty="0"/>
          </a:p>
          <a:p>
            <a:pPr lvl="3"/>
            <a:r>
              <a:rPr lang="en-US" noProof="0" dirty="0" err="1"/>
              <a:t>Negyedik</a:t>
            </a:r>
            <a:r>
              <a:rPr lang="en-US" noProof="0" dirty="0"/>
              <a:t> </a:t>
            </a:r>
            <a:r>
              <a:rPr lang="en-US" noProof="0" dirty="0" err="1"/>
              <a:t>szint</a:t>
            </a:r>
            <a:endParaRPr lang="en-US" noProof="0" dirty="0"/>
          </a:p>
          <a:p>
            <a:pPr lvl="4"/>
            <a:r>
              <a:rPr lang="en-US" noProof="0" dirty="0" err="1"/>
              <a:t>Ötödik</a:t>
            </a:r>
            <a:r>
              <a:rPr lang="en-US" noProof="0" dirty="0"/>
              <a:t> </a:t>
            </a:r>
            <a:r>
              <a:rPr lang="en-US" noProof="0" dirty="0" err="1"/>
              <a:t>szint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17192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4">
            <a:extLst>
              <a:ext uri="{FF2B5EF4-FFF2-40B4-BE49-F238E27FC236}">
                <a16:creationId xmlns:a16="http://schemas.microsoft.com/office/drawing/2014/main" id="{8FE1A979-CB8E-490C-AA07-DDFE500693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66" t="22350" r="24298" b="44411"/>
          <a:stretch/>
        </p:blipFill>
        <p:spPr>
          <a:xfrm>
            <a:off x="1438275" y="479611"/>
            <a:ext cx="6267450" cy="589877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51B490D-9B02-42CD-8CFA-42C6AD5CA63C}"/>
              </a:ext>
            </a:extLst>
          </p:cNvPr>
          <p:cNvSpPr/>
          <p:nvPr userDrawn="1"/>
        </p:nvSpPr>
        <p:spPr>
          <a:xfrm>
            <a:off x="0" y="1287462"/>
            <a:ext cx="9143999" cy="1655763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B7E4E2F-F98C-488D-83C5-AF687F0CA054}"/>
              </a:ext>
            </a:extLst>
          </p:cNvPr>
          <p:cNvSpPr/>
          <p:nvPr userDrawn="1"/>
        </p:nvSpPr>
        <p:spPr>
          <a:xfrm>
            <a:off x="-1" y="1287461"/>
            <a:ext cx="9143999" cy="1655763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"/>
          <p:cNvSpPr>
            <a:spLocks noGrp="1"/>
          </p:cNvSpPr>
          <p:nvPr>
            <p:ph type="ctrTitle" hasCustomPrompt="1"/>
          </p:nvPr>
        </p:nvSpPr>
        <p:spPr>
          <a:xfrm>
            <a:off x="2" y="1379537"/>
            <a:ext cx="9143998" cy="1477963"/>
          </a:xfrm>
        </p:spPr>
        <p:txBody>
          <a:bodyPr anchor="ctr"/>
          <a:lstStyle>
            <a:lvl1pPr algn="ctr">
              <a:defRPr lang="en-US" sz="43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  <a:ea typeface="+mj-ea"/>
                <a:cs typeface="+mj-cs"/>
              </a:defRPr>
            </a:lvl1pPr>
          </a:lstStyle>
          <a:p>
            <a:r>
              <a:rPr lang="en-US" dirty="0" err="1"/>
              <a:t>Elköszönés</a:t>
            </a:r>
            <a:r>
              <a:rPr lang="en-US" dirty="0"/>
              <a:t> </a:t>
            </a:r>
            <a:r>
              <a:rPr lang="en-US" dirty="0" err="1"/>
              <a:t>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314701"/>
            <a:ext cx="6857999" cy="436376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/>
              <a:t>Előadó</a:t>
            </a:r>
            <a:r>
              <a:rPr lang="en-US" dirty="0"/>
              <a:t> </a:t>
            </a:r>
            <a:r>
              <a:rPr lang="en-US" dirty="0" err="1"/>
              <a:t>nevének</a:t>
            </a:r>
            <a:r>
              <a:rPr lang="en-US" dirty="0"/>
              <a:t> </a:t>
            </a:r>
            <a:r>
              <a:rPr lang="en-US" dirty="0" err="1"/>
              <a:t>szerkesztése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3000" y="4122553"/>
            <a:ext cx="6857999" cy="365125"/>
          </a:xfrm>
        </p:spPr>
        <p:txBody>
          <a:bodyPr/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hu-HU"/>
              <a:t>MIKRO Labor D411</a:t>
            </a:r>
            <a:endParaRPr lang="hu-HU" dirty="0"/>
          </a:p>
        </p:txBody>
      </p:sp>
      <p:sp>
        <p:nvSpPr>
          <p:cNvPr id="11" name="Alcím 2" hidden="1">
            <a:extLst>
              <a:ext uri="{FF2B5EF4-FFF2-40B4-BE49-F238E27FC236}">
                <a16:creationId xmlns:a16="http://schemas.microsoft.com/office/drawing/2014/main" id="{CE33B87B-470C-4A56-8A94-FF5F22F7CE55}"/>
              </a:ext>
            </a:extLst>
          </p:cNvPr>
          <p:cNvSpPr txBox="1">
            <a:spLocks/>
          </p:cNvSpPr>
          <p:nvPr userDrawn="1"/>
        </p:nvSpPr>
        <p:spPr>
          <a:xfrm>
            <a:off x="214762" y="4438650"/>
            <a:ext cx="8695426" cy="1447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1 </a:t>
            </a:r>
            <a:r>
              <a:rPr lang="en-US" sz="2000" dirty="0"/>
              <a:t>Department of Mechatronics, Optics and Mechanical Engineering Informatics</a:t>
            </a:r>
            <a:br>
              <a:rPr lang="en-US" sz="2000" dirty="0"/>
            </a:br>
            <a:r>
              <a:rPr lang="en-US" sz="2000" dirty="0"/>
              <a:t>Budapest University of Technology and Economics, Budapest, Hungary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2 </a:t>
            </a:r>
            <a:r>
              <a:rPr lang="en-US" sz="2000" dirty="0"/>
              <a:t>Department of Mechanical Engineering and Centre for Intelligent Machines,</a:t>
            </a:r>
            <a:br>
              <a:rPr lang="en-US" sz="2000" dirty="0"/>
            </a:br>
            <a:r>
              <a:rPr lang="en-US" sz="2000" dirty="0"/>
              <a:t>McGill University, Montréal, Québec, Canada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3 </a:t>
            </a:r>
            <a:r>
              <a:rPr lang="en-US" sz="2000" dirty="0"/>
              <a:t>Department of Applied Mechanics</a:t>
            </a:r>
            <a:br>
              <a:rPr lang="en-US" sz="2000" dirty="0"/>
            </a:br>
            <a:r>
              <a:rPr lang="en-US" sz="2000" dirty="0"/>
              <a:t>Budapest University of Technology and Economics, Budapest, Hungary</a:t>
            </a:r>
          </a:p>
        </p:txBody>
      </p:sp>
    </p:spTree>
    <p:extLst>
      <p:ext uri="{BB962C8B-B14F-4D97-AF65-F5344CB8AC3E}">
        <p14:creationId xmlns:p14="http://schemas.microsoft.com/office/powerpoint/2010/main" val="122702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60677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85971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57390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12782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44288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40572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54295" y="6356351"/>
            <a:ext cx="3435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Hallgatói Tájékoztató</a:t>
            </a:r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96402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35.jp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jpg"/><Relationship Id="rId5" Type="http://schemas.openxmlformats.org/officeDocument/2006/relationships/image" Target="../media/image9.png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38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jpeg"/><Relationship Id="rId5" Type="http://schemas.openxmlformats.org/officeDocument/2006/relationships/image" Target="../media/image9.png"/><Relationship Id="rId4" Type="http://schemas.openxmlformats.org/officeDocument/2006/relationships/image" Target="../media/image12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nagybalazs@mogi.bme.hu" TargetMode="External"/><Relationship Id="rId2" Type="http://schemas.openxmlformats.org/officeDocument/2006/relationships/hyperlink" Target="mailto:botzheim@mogi.bme.hu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natabara@gyongyossy.hu" TargetMode="External"/><Relationship Id="rId4" Type="http://schemas.openxmlformats.org/officeDocument/2006/relationships/hyperlink" Target="mailto:domonkos@mogi.bme.hu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gi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5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jfi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0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.jpg"/><Relationship Id="rId4" Type="http://schemas.openxmlformats.org/officeDocument/2006/relationships/image" Target="../media/image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3.png"/><Relationship Id="rId4" Type="http://schemas.openxmlformats.org/officeDocument/2006/relationships/image" Target="../media/image9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5.jpe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jpeg"/><Relationship Id="rId4" Type="http://schemas.openxmlformats.org/officeDocument/2006/relationships/image" Target="../media/image9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7.jpeg"/><Relationship Id="rId4" Type="http://schemas.openxmlformats.org/officeDocument/2006/relationships/image" Target="../media/image15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jpeg"/><Relationship Id="rId2" Type="http://schemas.openxmlformats.org/officeDocument/2006/relationships/image" Target="../media/image68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jpeg"/><Relationship Id="rId9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15784-7648-4DA4-84F8-243636DD25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MIKRO labor</a:t>
            </a:r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867C065-C934-4ACD-B373-6BABAB6CE78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3000" y="3314700"/>
            <a:ext cx="6857999" cy="23894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/>
              <a:t>Dr. </a:t>
            </a:r>
            <a:r>
              <a:rPr lang="hu-HU" dirty="0" err="1"/>
              <a:t>Botzheim</a:t>
            </a:r>
            <a:r>
              <a:rPr lang="hu-HU" dirty="0"/>
              <a:t> János</a:t>
            </a:r>
          </a:p>
          <a:p>
            <a:r>
              <a:rPr lang="hu-HU" dirty="0"/>
              <a:t>Nagy Balázs</a:t>
            </a:r>
          </a:p>
          <a:p>
            <a:r>
              <a:rPr lang="hu-HU" dirty="0"/>
              <a:t>Domonkos Márk</a:t>
            </a:r>
          </a:p>
          <a:p>
            <a:r>
              <a:rPr lang="hu-HU" dirty="0"/>
              <a:t>Gyöngyössy Natabara</a:t>
            </a:r>
          </a:p>
          <a:p>
            <a:endParaRPr lang="hu-H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51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CAD7406-C573-44A0-A456-A35039315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Etorobotika</a:t>
            </a:r>
            <a:r>
              <a:rPr lang="hu-HU" dirty="0"/>
              <a:t>, HRI kutatások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21F12D2-39A3-4AF1-BBE4-D57708721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157F9026-0EFB-4D4C-964C-61DE59814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685191D0-F33C-43BE-84F0-2D37C6C6B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10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D19153B1-826B-4A74-862F-AD5364CB7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39" y="937758"/>
            <a:ext cx="7631883" cy="5162843"/>
          </a:xfrm>
        </p:spPr>
        <p:txBody>
          <a:bodyPr/>
          <a:lstStyle/>
          <a:p>
            <a:r>
              <a:rPr lang="hu-HU" dirty="0"/>
              <a:t>A fejlesztés lényege a robot-ember kapcsolat vizsgálata. Ezen belül is a robot viselkedésre koncentrálva.</a:t>
            </a:r>
          </a:p>
          <a:p>
            <a:r>
              <a:rPr lang="hu-HU" dirty="0"/>
              <a:t>Feladatok a projectben:</a:t>
            </a:r>
          </a:p>
          <a:p>
            <a:pPr lvl="1"/>
            <a:r>
              <a:rPr lang="hu-HU" dirty="0" err="1"/>
              <a:t>Robotino</a:t>
            </a:r>
            <a:r>
              <a:rPr lang="hu-HU" dirty="0"/>
              <a:t> robot fejlesztése</a:t>
            </a:r>
          </a:p>
          <a:p>
            <a:pPr lvl="2"/>
            <a:r>
              <a:rPr lang="hu-HU" dirty="0"/>
              <a:t>LED visszajelzés a roboton, érzelem kifejezés</a:t>
            </a:r>
          </a:p>
          <a:p>
            <a:pPr lvl="2"/>
            <a:r>
              <a:rPr lang="hu-HU" dirty="0"/>
              <a:t>Megfogó tervezés</a:t>
            </a:r>
          </a:p>
          <a:p>
            <a:pPr lvl="2"/>
            <a:r>
              <a:rPr lang="hu-HU" dirty="0"/>
              <a:t>Automata dokkoló fejlesztés</a:t>
            </a:r>
          </a:p>
          <a:p>
            <a:pPr lvl="2"/>
            <a:r>
              <a:rPr lang="hu-HU" dirty="0"/>
              <a:t>Kameramozgató mechanizmus fejlesztés</a:t>
            </a:r>
          </a:p>
          <a:p>
            <a:pPr lvl="1"/>
            <a:r>
              <a:rPr lang="hu-HU" dirty="0"/>
              <a:t>Viselkedés modellek (</a:t>
            </a:r>
            <a:r>
              <a:rPr lang="hu-HU" dirty="0" err="1"/>
              <a:t>Gag</a:t>
            </a:r>
            <a:r>
              <a:rPr lang="hu-HU" dirty="0"/>
              <a:t>-ek implementálása)</a:t>
            </a:r>
          </a:p>
          <a:p>
            <a:pPr lvl="1"/>
            <a:r>
              <a:rPr lang="hu-HU" dirty="0" err="1"/>
              <a:t>Motion</a:t>
            </a:r>
            <a:r>
              <a:rPr lang="hu-HU" dirty="0"/>
              <a:t> </a:t>
            </a:r>
            <a:r>
              <a:rPr lang="hu-HU" dirty="0" err="1"/>
              <a:t>Capture</a:t>
            </a:r>
            <a:r>
              <a:rPr lang="hu-HU" dirty="0"/>
              <a:t> labor integráció</a:t>
            </a:r>
          </a:p>
          <a:p>
            <a:pPr lvl="1"/>
            <a:r>
              <a:rPr lang="hu-HU" dirty="0" err="1"/>
              <a:t>Ainsworth</a:t>
            </a:r>
            <a:r>
              <a:rPr lang="hu-HU" dirty="0"/>
              <a:t> test előkészítése</a:t>
            </a:r>
          </a:p>
          <a:p>
            <a:pPr lvl="1"/>
            <a:r>
              <a:rPr lang="hu-HU" dirty="0"/>
              <a:t>Mérések </a:t>
            </a:r>
            <a:endParaRPr lang="en-US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CD103759-3C33-4816-B479-B31302AA9F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88" t="4080" r="8257" b="9331"/>
          <a:stretch/>
        </p:blipFill>
        <p:spPr>
          <a:xfrm>
            <a:off x="7948245" y="1070788"/>
            <a:ext cx="848531" cy="80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253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232A579-F5CB-411C-8979-34816279A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Robot fejlesztés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B28F4900-D14E-462A-9336-2B015AEFC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D0190F14-A1AA-4410-AEFB-A6CE15211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057BFAC1-A010-4471-BB3E-CFBF941DF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11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FE4915E1-6CBE-4AFE-9888-6B4B38C35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937758"/>
            <a:ext cx="7797346" cy="5162843"/>
          </a:xfrm>
        </p:spPr>
        <p:txBody>
          <a:bodyPr/>
          <a:lstStyle/>
          <a:p>
            <a:r>
              <a:rPr lang="hu-HU" dirty="0"/>
              <a:t>Tanszéken található robotok fejlesztése, a különböző projectek támogatása</a:t>
            </a:r>
          </a:p>
          <a:p>
            <a:r>
              <a:rPr lang="hu-HU" dirty="0"/>
              <a:t>Robotok </a:t>
            </a:r>
            <a:r>
              <a:rPr lang="hu-HU" dirty="0" err="1"/>
              <a:t>tool</a:t>
            </a:r>
            <a:r>
              <a:rPr lang="hu-HU" dirty="0"/>
              <a:t> </a:t>
            </a:r>
            <a:r>
              <a:rPr lang="hu-HU" dirty="0" err="1"/>
              <a:t>set-jének</a:t>
            </a:r>
            <a:r>
              <a:rPr lang="hu-HU" dirty="0"/>
              <a:t> bővítése</a:t>
            </a:r>
          </a:p>
          <a:p>
            <a:r>
              <a:rPr lang="hu-HU" dirty="0"/>
              <a:t>Tanszéken található robotok:</a:t>
            </a:r>
          </a:p>
          <a:p>
            <a:pPr lvl="1"/>
            <a:r>
              <a:rPr lang="hu-HU" dirty="0" err="1"/>
              <a:t>Robotino</a:t>
            </a:r>
            <a:endParaRPr lang="hu-HU" dirty="0"/>
          </a:p>
          <a:p>
            <a:pPr lvl="1"/>
            <a:r>
              <a:rPr lang="hu-HU" dirty="0"/>
              <a:t>UR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450BCEC7-AFC4-475F-B7E3-A8F84BC2BA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8452" y="935796"/>
            <a:ext cx="812329" cy="812329"/>
          </a:xfrm>
          <a:prstGeom prst="rect">
            <a:avLst/>
          </a:prstGeom>
        </p:spPr>
      </p:pic>
      <p:pic>
        <p:nvPicPr>
          <p:cNvPr id="8" name="Tartalom helye 7" descr="A képen torta, asztal, ülő, teherautó látható&#10;&#10;Automatikusan generált leírás">
            <a:extLst>
              <a:ext uri="{FF2B5EF4-FFF2-40B4-BE49-F238E27FC236}">
                <a16:creationId xmlns:a16="http://schemas.microsoft.com/office/drawing/2014/main" id="{258792B8-34B4-4D27-8B2D-C1C5B5D2A8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4226" y="3611001"/>
            <a:ext cx="1781512" cy="1638991"/>
          </a:xfrm>
          <a:prstGeom prst="rect">
            <a:avLst/>
          </a:prstGeom>
        </p:spPr>
      </p:pic>
      <p:pic>
        <p:nvPicPr>
          <p:cNvPr id="10" name="Kép 9" descr="A képen fekete, fehér, tartás, sötét látható&#10;&#10;Automatikusan generált leírás">
            <a:extLst>
              <a:ext uri="{FF2B5EF4-FFF2-40B4-BE49-F238E27FC236}">
                <a16:creationId xmlns:a16="http://schemas.microsoft.com/office/drawing/2014/main" id="{9906B219-F71E-404C-9248-7997C13BB0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0075" y="2582966"/>
            <a:ext cx="3777378" cy="369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831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4AC9AE0-0088-47F8-82DF-93A5EBB0E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 Robotikai alkalmazásai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CB5F8F87-BEF9-48DD-BA95-95EF22F93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D33D4E01-7DA7-488A-AAF5-52B2356BF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DB345948-F09A-41BD-9F3E-8CAF22176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12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8DBF1D1E-EB5D-4A58-81B1-7F7029711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937758"/>
            <a:ext cx="4877413" cy="5140313"/>
          </a:xfrm>
        </p:spPr>
        <p:txBody>
          <a:bodyPr/>
          <a:lstStyle/>
          <a:p>
            <a:r>
              <a:rPr lang="hu-HU" dirty="0"/>
              <a:t>HRI, avagy mi legyen a robot?</a:t>
            </a:r>
          </a:p>
          <a:p>
            <a:pPr lvl="1"/>
            <a:r>
              <a:rPr lang="hu-HU" dirty="0"/>
              <a:t>Kényelmes eszköz?</a:t>
            </a:r>
          </a:p>
          <a:p>
            <a:pPr lvl="1"/>
            <a:r>
              <a:rPr lang="hu-HU" dirty="0"/>
              <a:t>Készséges partner?</a:t>
            </a:r>
          </a:p>
          <a:p>
            <a:pPr lvl="1"/>
            <a:r>
              <a:rPr lang="hu-HU" dirty="0"/>
              <a:t>Egy új „faj”?</a:t>
            </a:r>
          </a:p>
          <a:p>
            <a:r>
              <a:rPr lang="hu-HU" dirty="0"/>
              <a:t>Szociális </a:t>
            </a:r>
            <a:r>
              <a:rPr lang="hu-HU" dirty="0" err="1"/>
              <a:t>skillek</a:t>
            </a:r>
            <a:endParaRPr lang="hu-HU" dirty="0"/>
          </a:p>
          <a:p>
            <a:r>
              <a:rPr lang="hu-HU" dirty="0"/>
              <a:t>Gépi látás</a:t>
            </a:r>
          </a:p>
          <a:p>
            <a:r>
              <a:rPr lang="hu-HU" dirty="0"/>
              <a:t>Mozgástervezés</a:t>
            </a:r>
          </a:p>
          <a:p>
            <a:r>
              <a:rPr lang="hu-HU" dirty="0" err="1"/>
              <a:t>Kogníció</a:t>
            </a:r>
            <a:endParaRPr lang="hu-HU" dirty="0"/>
          </a:p>
          <a:p>
            <a:r>
              <a:rPr lang="hu-HU" dirty="0"/>
              <a:t>Feladatoptimalizálás</a:t>
            </a:r>
          </a:p>
          <a:p>
            <a:r>
              <a:rPr lang="hu-HU" dirty="0"/>
              <a:t>Adaptív irányítás, döntéshozás</a:t>
            </a:r>
          </a:p>
        </p:txBody>
      </p:sp>
      <p:pic>
        <p:nvPicPr>
          <p:cNvPr id="8" name="Kép 7" descr="A képen tartás, fekete, férfi, viselés látható&#10;&#10;Automatikusan generált leírás">
            <a:extLst>
              <a:ext uri="{FF2B5EF4-FFF2-40B4-BE49-F238E27FC236}">
                <a16:creationId xmlns:a16="http://schemas.microsoft.com/office/drawing/2014/main" id="{77463F74-55B1-43AC-B2CB-C465EDB051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141" y="4123765"/>
            <a:ext cx="3772640" cy="1957820"/>
          </a:xfrm>
          <a:prstGeom prst="rect">
            <a:avLst/>
          </a:prstGeom>
        </p:spPr>
      </p:pic>
      <p:pic>
        <p:nvPicPr>
          <p:cNvPr id="10" name="Kép 9" descr="A képen beltéri, asztal, íróasztal, szoba látható&#10;&#10;Automatikusan generált leírás">
            <a:extLst>
              <a:ext uri="{FF2B5EF4-FFF2-40B4-BE49-F238E27FC236}">
                <a16:creationId xmlns:a16="http://schemas.microsoft.com/office/drawing/2014/main" id="{25E9A34C-DEBA-4121-94A1-3F618D4D7B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141" y="1786314"/>
            <a:ext cx="3772640" cy="2289819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34ACB0EB-4AAC-4B3A-8AC9-A505FE8C62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34000" contras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469" y="892958"/>
            <a:ext cx="848531" cy="84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8303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6E2A2A-18C4-4866-B4DE-D0BFDCDE2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Projectek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C4124B19-9474-46BA-91CA-F42551B7D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4E350056-85F2-4138-89BB-D21C9CB93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D47FA73D-D1BE-44AB-B085-780740725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13</a:t>
            </a:fld>
            <a:endParaRPr lang="hu-HU" dirty="0"/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F71529ED-C8FD-4E31-8C10-8E250E6F7A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93" y="1227691"/>
            <a:ext cx="7889137" cy="4508079"/>
          </a:xfrm>
        </p:spPr>
      </p:pic>
    </p:spTree>
    <p:extLst>
      <p:ext uri="{BB962C8B-B14F-4D97-AF65-F5344CB8AC3E}">
        <p14:creationId xmlns:p14="http://schemas.microsoft.com/office/powerpoint/2010/main" val="6254486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4DB5661-9042-425A-BDC4-E92CC6D4A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540" y="109614"/>
            <a:ext cx="8705088" cy="648755"/>
          </a:xfrm>
        </p:spPr>
        <p:txBody>
          <a:bodyPr/>
          <a:lstStyle/>
          <a:p>
            <a:r>
              <a:rPr lang="hu-HU" dirty="0"/>
              <a:t>Külsős projektek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A6B33A6-0EE3-48F8-AF51-CA84B56E3E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6594" y="6278029"/>
            <a:ext cx="2360905" cy="478367"/>
          </a:xfrm>
        </p:spPr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6D51BA9C-410A-486B-AB0F-1893A2C6A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90718" y="6278028"/>
            <a:ext cx="5381793" cy="478367"/>
          </a:xfrm>
        </p:spPr>
        <p:txBody>
          <a:bodyPr/>
          <a:lstStyle/>
          <a:p>
            <a:r>
              <a:rPr lang="en-US" cap="small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76DD4FA-B7BB-42D7-BB7E-31453B0E2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45731" y="6278028"/>
            <a:ext cx="625050" cy="467365"/>
          </a:xfrm>
        </p:spPr>
        <p:txBody>
          <a:bodyPr/>
          <a:lstStyle/>
          <a:p>
            <a:fld id="{B2352A52-9C30-4AA2-BB34-72D80F0F0EED}" type="slidenum">
              <a:rPr lang="hu-HU" smtClean="0"/>
              <a:pPr/>
              <a:t>14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F0A50F0-B118-4904-A649-702676587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510" y="1108088"/>
            <a:ext cx="4219017" cy="4710006"/>
          </a:xfrm>
        </p:spPr>
        <p:txBody>
          <a:bodyPr>
            <a:normAutofit/>
          </a:bodyPr>
          <a:lstStyle/>
          <a:p>
            <a:r>
              <a:rPr lang="hu-HU" dirty="0"/>
              <a:t>Drón projekt</a:t>
            </a:r>
          </a:p>
          <a:p>
            <a:r>
              <a:rPr lang="hu-HU" dirty="0"/>
              <a:t>Pincér robot</a:t>
            </a:r>
          </a:p>
          <a:p>
            <a:r>
              <a:rPr lang="hu-HU" dirty="0"/>
              <a:t>SAM4ROB</a:t>
            </a:r>
          </a:p>
        </p:txBody>
      </p:sp>
      <p:pic>
        <p:nvPicPr>
          <p:cNvPr id="9" name="Kép 8" descr="A képen beltéri, asztal, konyha, ablak látható&#10;&#10;Automatikusan generált leírás">
            <a:extLst>
              <a:ext uri="{FF2B5EF4-FFF2-40B4-BE49-F238E27FC236}">
                <a16:creationId xmlns:a16="http://schemas.microsoft.com/office/drawing/2014/main" id="{F85716CF-1596-489B-8B80-7B42D31C13D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806" y="3339758"/>
            <a:ext cx="3692070" cy="2410154"/>
          </a:xfrm>
          <a:prstGeom prst="rect">
            <a:avLst/>
          </a:prstGeo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E77A6FED-08E4-4F6B-9A3C-412E830D2FFC}"/>
              </a:ext>
            </a:extLst>
          </p:cNvPr>
          <p:cNvSpPr txBox="1"/>
          <p:nvPr/>
        </p:nvSpPr>
        <p:spPr>
          <a:xfrm>
            <a:off x="4222376" y="5749912"/>
            <a:ext cx="48484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Fotók: Polyák Attila, </a:t>
            </a:r>
            <a:r>
              <a:rPr lang="hu-HU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Fortem</a:t>
            </a:r>
            <a:r>
              <a:rPr lang="hu-HU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/ </a:t>
            </a:r>
            <a:r>
              <a:rPr lang="hu-HU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Today</a:t>
            </a:r>
            <a:r>
              <a:rPr lang="hu-HU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Show, sam4rob.com  </a:t>
            </a:r>
          </a:p>
        </p:txBody>
      </p:sp>
      <p:pic>
        <p:nvPicPr>
          <p:cNvPr id="16" name="Kép 15" descr="A képen kültéri, fű, zöld, hegy látható&#10;&#10;Automatikusan generált leírás">
            <a:extLst>
              <a:ext uri="{FF2B5EF4-FFF2-40B4-BE49-F238E27FC236}">
                <a16:creationId xmlns:a16="http://schemas.microsoft.com/office/drawing/2014/main" id="{6EA7F5FD-9DC0-48BA-AC24-B15F68245E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1931" y="994461"/>
            <a:ext cx="3692070" cy="2262125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017630D6-5E7B-486E-971D-FF576EE704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45" y="3396569"/>
            <a:ext cx="3504982" cy="242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5510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Drón project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15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Földi megfigyelőállomáson elhelyezett szenzorok összekapcsolása. A szenzorfúzió által biztosított adatokon neurális hálók tanítása drón felismerésre. 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Szenzor fúzió, adatgyűjtés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Adat management, tanító adatok előkészítése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Drón </a:t>
            </a:r>
            <a:r>
              <a:rPr lang="hu-HU" sz="2400" dirty="0" err="1"/>
              <a:t>detekció</a:t>
            </a:r>
            <a:r>
              <a:rPr lang="hu-HU" sz="2400" dirty="0"/>
              <a:t> neurális hálókkal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6161985" y="5009180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Kép 22" descr="A képen játék, rajz látható&#10;&#10;Automatikusan generált leírás">
            <a:extLst>
              <a:ext uri="{FF2B5EF4-FFF2-40B4-BE49-F238E27FC236}">
                <a16:creationId xmlns:a16="http://schemas.microsoft.com/office/drawing/2014/main" id="{4FCE8091-2314-4646-9DC0-4D22DDC1167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377" y="5023421"/>
            <a:ext cx="797735" cy="803197"/>
          </a:xfrm>
          <a:prstGeom prst="rect">
            <a:avLst/>
          </a:prstGeom>
        </p:spPr>
      </p:pic>
      <p:pic>
        <p:nvPicPr>
          <p:cNvPr id="24" name="Kép 23" descr="A képen óra látható&#10;&#10;Automatikusan generált leírás">
            <a:extLst>
              <a:ext uri="{FF2B5EF4-FFF2-40B4-BE49-F238E27FC236}">
                <a16:creationId xmlns:a16="http://schemas.microsoft.com/office/drawing/2014/main" id="{C9482E03-C4E7-480C-B116-68F76BBBD23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5828" y="5030734"/>
            <a:ext cx="810674" cy="810674"/>
          </a:xfrm>
          <a:prstGeom prst="rect">
            <a:avLst/>
          </a:prstGeom>
        </p:spPr>
      </p:pic>
      <p:pic>
        <p:nvPicPr>
          <p:cNvPr id="25" name="Kép 24" descr="A képen kültéri, fű, zöld, hegy látható&#10;&#10;Automatikusan generált leírás">
            <a:extLst>
              <a:ext uri="{FF2B5EF4-FFF2-40B4-BE49-F238E27FC236}">
                <a16:creationId xmlns:a16="http://schemas.microsoft.com/office/drawing/2014/main" id="{726E454A-CA81-432F-A459-F1696F573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377" y="2486709"/>
            <a:ext cx="3692070" cy="2262125"/>
          </a:xfrm>
          <a:prstGeom prst="rect">
            <a:avLst/>
          </a:prstGeom>
        </p:spPr>
      </p:pic>
      <p:pic>
        <p:nvPicPr>
          <p:cNvPr id="26" name="Kép 25">
            <a:extLst>
              <a:ext uri="{FF2B5EF4-FFF2-40B4-BE49-F238E27FC236}">
                <a16:creationId xmlns:a16="http://schemas.microsoft.com/office/drawing/2014/main" id="{A5FF0910-FBAF-4062-82EE-2ADEB9E61D6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4574" y="5014289"/>
            <a:ext cx="810674" cy="812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8358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Pincér robot, </a:t>
            </a:r>
            <a:r>
              <a:rPr lang="hu-HU" dirty="0" err="1"/>
              <a:t>iSpace</a:t>
            </a:r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16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Vendégek pincér igényének felismerése kamerákkal (</a:t>
            </a:r>
            <a:r>
              <a:rPr lang="hu-HU" sz="2400" dirty="0" err="1"/>
              <a:t>iSpace</a:t>
            </a:r>
            <a:r>
              <a:rPr lang="hu-HU" sz="2400" dirty="0"/>
              <a:t>). Robot viselkedések, extra </a:t>
            </a:r>
            <a:r>
              <a:rPr lang="hu-HU" sz="2400" dirty="0" err="1"/>
              <a:t>featureök</a:t>
            </a:r>
            <a:r>
              <a:rPr lang="hu-HU" sz="2400" dirty="0"/>
              <a:t> (</a:t>
            </a:r>
            <a:r>
              <a:rPr lang="hu-HU" sz="2400" dirty="0" err="1"/>
              <a:t>gag</a:t>
            </a:r>
            <a:r>
              <a:rPr lang="hu-HU" sz="2400" dirty="0"/>
              <a:t>) programozása például a vendégek figyelmének lekötésére.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Gesztus felismerés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Robot szociális </a:t>
            </a:r>
            <a:r>
              <a:rPr lang="hu-HU" sz="2400" dirty="0" err="1"/>
              <a:t>skilljeinek</a:t>
            </a:r>
            <a:r>
              <a:rPr lang="hu-HU" sz="2400" dirty="0"/>
              <a:t> fejlesztése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„</a:t>
            </a:r>
            <a:r>
              <a:rPr lang="hu-HU" sz="2400" dirty="0" err="1"/>
              <a:t>Gagek</a:t>
            </a:r>
            <a:r>
              <a:rPr lang="hu-HU" sz="2400" dirty="0"/>
              <a:t>” implementálása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6297" y="4969867"/>
            <a:ext cx="810674" cy="810674"/>
          </a:xfrm>
          <a:prstGeom prst="rect">
            <a:avLst/>
          </a:prstGeom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88" t="4080" r="8257" b="9331"/>
          <a:stretch/>
        </p:blipFill>
        <p:spPr>
          <a:xfrm>
            <a:off x="7886971" y="4954811"/>
            <a:ext cx="848531" cy="809428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915" y="4954811"/>
            <a:ext cx="848531" cy="848531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0522" y="4988003"/>
            <a:ext cx="797735" cy="803197"/>
          </a:xfrm>
          <a:prstGeom prst="rect">
            <a:avLst/>
          </a:prstGeom>
        </p:spPr>
      </p:pic>
      <p:pic>
        <p:nvPicPr>
          <p:cNvPr id="23" name="Kép 22" descr="A képen beltéri, asztal, konyha, ablak látható&#10;&#10;Automatikusan generált leírás">
            <a:extLst>
              <a:ext uri="{FF2B5EF4-FFF2-40B4-BE49-F238E27FC236}">
                <a16:creationId xmlns:a16="http://schemas.microsoft.com/office/drawing/2014/main" id="{80D2660B-01FF-43CC-82A7-EB17F8D172E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4675" y="2429018"/>
            <a:ext cx="3692070" cy="2410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1631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SAM4ROB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17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918442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Ember – robot kapcsolat az iparban. Operátorban felgyülemlő stresszszint optimalizálása multimodális kommunikációval és megfelelő pályatervezéssel.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168537" y="2566750"/>
            <a:ext cx="476983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Ipari </a:t>
            </a:r>
            <a:r>
              <a:rPr lang="hu-HU" sz="2400" dirty="0" err="1"/>
              <a:t>scenáriók</a:t>
            </a:r>
            <a:r>
              <a:rPr lang="hu-HU" sz="2400" dirty="0"/>
              <a:t> szimulálása, közben figyelve a robot </a:t>
            </a:r>
            <a:r>
              <a:rPr lang="hu-HU" sz="2400" dirty="0" err="1"/>
              <a:t>mozgáparamétereket</a:t>
            </a:r>
            <a:r>
              <a:rPr lang="hu-HU" sz="2400" dirty="0"/>
              <a:t> -&gt; optimalizálás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Robot intenció jelzés </a:t>
            </a:r>
            <a:r>
              <a:rPr lang="hu-HU" sz="2400" dirty="0" err="1"/>
              <a:t>ergonómikushoz</a:t>
            </a:r>
            <a:r>
              <a:rPr lang="hu-HU" sz="2400" dirty="0"/>
              <a:t> közelítő megoldásokkal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154" y="4505734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973" y="4505734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7364652" y="4413965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042" y="4468767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8258452" y="4453502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8452" y="5309487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8352" y="5231991"/>
            <a:ext cx="848531" cy="848531"/>
          </a:xfrm>
          <a:prstGeom prst="rect">
            <a:avLst/>
          </a:prstGeom>
        </p:spPr>
      </p:pic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9746" y="5325398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0442" y="532974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049" y="5277324"/>
            <a:ext cx="797734" cy="803198"/>
          </a:xfrm>
          <a:prstGeom prst="rect">
            <a:avLst/>
          </a:prstGeom>
        </p:spPr>
      </p:pic>
      <p:pic>
        <p:nvPicPr>
          <p:cNvPr id="1026" name="Picture 2" descr="Rethink Robotics revisited: A look back at the collaborative robots pioneer">
            <a:extLst>
              <a:ext uri="{FF2B5EF4-FFF2-40B4-BE49-F238E27FC236}">
                <a16:creationId xmlns:a16="http://schemas.microsoft.com/office/drawing/2014/main" id="{A47B6131-80C4-40E9-8F9F-C6A3F7E03B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8354" y="2156012"/>
            <a:ext cx="3286786" cy="2257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87850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3C0CEEB-054B-4C13-9E0D-2A86FE7A0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Deep </a:t>
            </a:r>
            <a:r>
              <a:rPr lang="hu-HU" dirty="0" err="1"/>
              <a:t>Learning</a:t>
            </a:r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D65FAA77-A3E0-461E-93FF-78D13A942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B3C92A3-7707-403E-8029-74D25C0AE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66C5A1E-6032-4120-8D71-07DC215F0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18</a:t>
            </a:fld>
            <a:endParaRPr lang="hu-HU" dirty="0"/>
          </a:p>
        </p:txBody>
      </p:sp>
      <p:pic>
        <p:nvPicPr>
          <p:cNvPr id="8" name="Tartalom helye 7" descr="A képen személy, nő, ülő, fénykép látható&#10;&#10;Automatikusan generált leírás">
            <a:extLst>
              <a:ext uri="{FF2B5EF4-FFF2-40B4-BE49-F238E27FC236}">
                <a16:creationId xmlns:a16="http://schemas.microsoft.com/office/drawing/2014/main" id="{87881531-FE04-4E09-B550-0552B6DFFF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510" y="1156587"/>
            <a:ext cx="7037148" cy="4544825"/>
          </a:xfrm>
        </p:spPr>
      </p:pic>
    </p:spTree>
    <p:extLst>
      <p:ext uri="{BB962C8B-B14F-4D97-AF65-F5344CB8AC3E}">
        <p14:creationId xmlns:p14="http://schemas.microsoft.com/office/powerpoint/2010/main" val="5878670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Tárgyfelismerés visszavert fényből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19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99508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Szabvány képeken egyszerű geometriák fényvisszaverődései ismertek, ezek alapján fel kell ismerni az alakzatot, illetve </a:t>
            </a:r>
            <a:r>
              <a:rPr lang="hu-HU" sz="2400" dirty="0" err="1"/>
              <a:t>unsupervised</a:t>
            </a:r>
            <a:r>
              <a:rPr lang="hu-HU" sz="2400" dirty="0"/>
              <a:t> módon a valószínűbbet kiválasztani.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26296"/>
            <a:ext cx="5213728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200" dirty="0"/>
              <a:t>Adatok beszerzése, kísérlet megértése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200" dirty="0" err="1"/>
              <a:t>Supervised</a:t>
            </a:r>
            <a:r>
              <a:rPr lang="hu-HU" sz="2200" dirty="0"/>
              <a:t> kategorizálás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200" dirty="0" err="1"/>
              <a:t>Unsupervised</a:t>
            </a:r>
            <a:r>
              <a:rPr lang="hu-HU" sz="2200" dirty="0"/>
              <a:t> "jobb döntés" vizsgálata 2 minta esetén (saját vagy imagenetes architektúrákon)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200" dirty="0"/>
              <a:t>Összehasonlítás emberi eredményekkel, optimalizálás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200" dirty="0" err="1"/>
              <a:t>Buherált</a:t>
            </a:r>
            <a:r>
              <a:rPr lang="hu-HU" sz="2200" dirty="0"/>
              <a:t> képek felismerése, esetleg képrekonstrukció árnyékból</a:t>
            </a:r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960" y="5260216"/>
            <a:ext cx="810674" cy="810674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9966" y="5260216"/>
            <a:ext cx="797735" cy="803197"/>
          </a:xfrm>
          <a:prstGeom prst="rect">
            <a:avLst/>
          </a:prstGeom>
        </p:spPr>
      </p:pic>
      <p:pic>
        <p:nvPicPr>
          <p:cNvPr id="4098" name="Picture 2" descr="Kapcsolódó kép">
            <a:extLst>
              <a:ext uri="{FF2B5EF4-FFF2-40B4-BE49-F238E27FC236}">
                <a16:creationId xmlns:a16="http://schemas.microsoft.com/office/drawing/2014/main" id="{C7119EBB-A9F7-44AF-9B61-90BEA04B94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3030" y="2863007"/>
            <a:ext cx="3229604" cy="230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6538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684935F-55B3-4750-A46C-EF4086729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Agenda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16B2ED86-047E-4101-A58A-35DC83F70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2F56F73-56DF-4847-A843-2F68A545B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4A23A8AA-136F-4EC0-B11B-D01047749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32285B6E-7444-45D5-B22F-A8170D6E6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Általános infók</a:t>
            </a:r>
          </a:p>
          <a:p>
            <a:pPr lvl="1"/>
            <a:r>
              <a:rPr lang="hu-HU" dirty="0"/>
              <a:t>Elérhetőségek</a:t>
            </a:r>
          </a:p>
          <a:p>
            <a:pPr lvl="1"/>
            <a:r>
              <a:rPr lang="hu-HU" dirty="0"/>
              <a:t>Célok</a:t>
            </a:r>
          </a:p>
          <a:p>
            <a:pPr lvl="1"/>
            <a:r>
              <a:rPr lang="hu-HU" dirty="0"/>
              <a:t>Kutatási részterületek ismertetői</a:t>
            </a:r>
          </a:p>
          <a:p>
            <a:r>
              <a:rPr lang="hu-HU" dirty="0"/>
              <a:t>Projektek</a:t>
            </a:r>
          </a:p>
          <a:p>
            <a:pPr lvl="1"/>
            <a:r>
              <a:rPr lang="hu-HU" dirty="0"/>
              <a:t>Külsős projektek</a:t>
            </a:r>
          </a:p>
          <a:p>
            <a:pPr lvl="1"/>
            <a:r>
              <a:rPr lang="hu-HU" dirty="0"/>
              <a:t>Deep </a:t>
            </a:r>
            <a:r>
              <a:rPr lang="hu-HU" dirty="0" err="1"/>
              <a:t>Learning</a:t>
            </a:r>
            <a:r>
              <a:rPr lang="hu-HU" dirty="0"/>
              <a:t> fókuszpontú feladatok</a:t>
            </a:r>
          </a:p>
          <a:p>
            <a:pPr lvl="1"/>
            <a:r>
              <a:rPr lang="hu-HU" dirty="0"/>
              <a:t>Evolúciós és szabályzó alapú rendszerek </a:t>
            </a:r>
          </a:p>
          <a:p>
            <a:pPr lvl="1"/>
            <a:r>
              <a:rPr lang="hu-HU" dirty="0" err="1"/>
              <a:t>Etorobotikai</a:t>
            </a:r>
            <a:r>
              <a:rPr lang="hu-HU" dirty="0"/>
              <a:t> feladatok</a:t>
            </a:r>
          </a:p>
          <a:p>
            <a:endParaRPr lang="hu-H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7644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Tárgyak eltüntetése minták alapján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20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Az előbbi témában említett képek automatikus retusálása, generálása. </a:t>
            </a:r>
            <a:r>
              <a:rPr lang="hu-HU" sz="2400" dirty="0" err="1"/>
              <a:t>Autoencoderes</a:t>
            </a:r>
            <a:r>
              <a:rPr lang="hu-HU" sz="2400" dirty="0"/>
              <a:t> „filter” készítés, illetve generatív módszerekkel hasonlók generálása az emberi kísérletekhez.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Adatok begyűjtése, kísérlet megértése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Autoencoderes</a:t>
            </a:r>
            <a:r>
              <a:rPr lang="hu-HU" sz="2400" dirty="0"/>
              <a:t> </a:t>
            </a:r>
            <a:r>
              <a:rPr lang="hu-HU" sz="2400" dirty="0" err="1"/>
              <a:t>tárgykiszűrés</a:t>
            </a:r>
            <a:endParaRPr lang="hu-HU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Generatív tesztek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/>
              <a:t>Esetleg paraméteresen megadott virtuális test árnyékának generálása</a:t>
            </a:r>
            <a:endParaRPr lang="hu-HU" sz="24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107" y="5097365"/>
            <a:ext cx="810674" cy="810674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445" y="5104842"/>
            <a:ext cx="797735" cy="803197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D20BF4C7-C18C-4B5B-B9A4-C2FD591EEA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20"/>
          <a:stretch/>
        </p:blipFill>
        <p:spPr>
          <a:xfrm>
            <a:off x="5076445" y="2832847"/>
            <a:ext cx="4048125" cy="2137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9663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Kapcsolódó kép">
            <a:extLst>
              <a:ext uri="{FF2B5EF4-FFF2-40B4-BE49-F238E27FC236}">
                <a16:creationId xmlns:a16="http://schemas.microsoft.com/office/drawing/2014/main" id="{CABF49FF-3AB7-40D2-A070-65F3DE7493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318" y="2649234"/>
            <a:ext cx="2360905" cy="2453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Kapszula hálók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21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kapszulahálók 2D képek alapján 3D objektum reprezentációkat interpolálnak. Számításigényesek, de a pozíció és póz visszafejtésére alkalmasak, valamint </a:t>
            </a:r>
            <a:r>
              <a:rPr lang="hu-HU" sz="2400" dirty="0" err="1"/>
              <a:t>SNNek</a:t>
            </a:r>
            <a:r>
              <a:rPr lang="hu-HU" sz="2400" dirty="0"/>
              <a:t> esetén is lehetnek lehetőségek.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Kapszula hálók vizsgálata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Összehasonlítás egyéb lokalizációs módszerekkel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Kapszula alkalmazások, tárgyak modellezése, lokalizáció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SNN-es tesztek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Bonyolultabb kapszula módszerek kidolgozása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9203" y="5102603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960" y="5102603"/>
            <a:ext cx="810674" cy="812329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746" y="5111735"/>
            <a:ext cx="797735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4793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Kaggle</a:t>
            </a:r>
            <a:r>
              <a:rPr lang="hu-HU" dirty="0"/>
              <a:t> versenyek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22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kaggle.com-</a:t>
            </a:r>
            <a:r>
              <a:rPr lang="hu-HU" sz="2400" dirty="0" err="1"/>
              <a:t>on</a:t>
            </a:r>
            <a:r>
              <a:rPr lang="hu-HU" sz="2400" dirty="0"/>
              <a:t> megtalálható versenyeken (nyereményért!) való részvétel.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Feladatok figyelése, </a:t>
            </a:r>
            <a:r>
              <a:rPr lang="hu-HU" sz="2400" dirty="0" err="1"/>
              <a:t>kaggle</a:t>
            </a:r>
            <a:r>
              <a:rPr lang="hu-HU" sz="2400" dirty="0"/>
              <a:t>-s versenyrend megismerése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Kiválasztás, adott területen elmélyülés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Tesztek, optimalizációk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Trükkök hozzáadása, eredmények leírása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Profit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443" y="4957654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8787" y="4960564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7193910" y="4962015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5944" y="4957654"/>
            <a:ext cx="797735" cy="803197"/>
          </a:xfrm>
          <a:prstGeom prst="rect">
            <a:avLst/>
          </a:prstGeom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DA6595FD-AB59-4D81-BBAB-9E1B88079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6696" y="2328684"/>
            <a:ext cx="3039035" cy="2492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801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Más elvű neuron modellek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23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 err="1"/>
              <a:t>Echo</a:t>
            </a:r>
            <a:r>
              <a:rPr lang="hu-HU" sz="2400" dirty="0"/>
              <a:t> </a:t>
            </a:r>
            <a:r>
              <a:rPr lang="hu-HU" sz="2400" dirty="0" err="1"/>
              <a:t>state</a:t>
            </a:r>
            <a:r>
              <a:rPr lang="hu-HU" sz="2400" dirty="0"/>
              <a:t> hálózatok, RBF hálózatok, B-</a:t>
            </a:r>
            <a:r>
              <a:rPr lang="hu-HU" sz="2400" dirty="0" err="1"/>
              <a:t>spline</a:t>
            </a:r>
            <a:r>
              <a:rPr lang="hu-HU" sz="2400" dirty="0"/>
              <a:t> hálózatok, keresztcsatolt rétegek, </a:t>
            </a:r>
            <a:r>
              <a:rPr lang="hu-HU" sz="2400" dirty="0" err="1"/>
              <a:t>neurofuzzy</a:t>
            </a:r>
            <a:r>
              <a:rPr lang="hu-HU" sz="2400" dirty="0"/>
              <a:t> rendszerek.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Felzárkózni a jelen, illetve a múltbéli eredményekből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Megvizsgálni a magasabb számítási kapacitás melletti használhatóságot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Tesztek, alkalmazások, illetve új ötletek implementálása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6947" y="5032545"/>
            <a:ext cx="810674" cy="810674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7831" y="5040022"/>
            <a:ext cx="797735" cy="803197"/>
          </a:xfrm>
          <a:prstGeom prst="rect">
            <a:avLst/>
          </a:prstGeom>
        </p:spPr>
      </p:pic>
      <p:pic>
        <p:nvPicPr>
          <p:cNvPr id="8194" name="Picture 2" descr="Képtalálat a következőre: „radial base function network”">
            <a:extLst>
              <a:ext uri="{FF2B5EF4-FFF2-40B4-BE49-F238E27FC236}">
                <a16:creationId xmlns:a16="http://schemas.microsoft.com/office/drawing/2014/main" id="{959C885B-3B1D-45FF-986B-6B2EFEA32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0787" y="2447366"/>
            <a:ext cx="4067469" cy="2555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46191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</a:t>
            </a:r>
            <a:r>
              <a:rPr lang="hu-HU" dirty="0" err="1"/>
              <a:t>Konvolúció</a:t>
            </a:r>
            <a:r>
              <a:rPr lang="hu-HU" dirty="0"/>
              <a:t> implementálása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24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 err="1"/>
              <a:t>Pyton</a:t>
            </a:r>
            <a:r>
              <a:rPr lang="hu-HU" sz="2400" dirty="0"/>
              <a:t> alapú Non-</a:t>
            </a:r>
            <a:r>
              <a:rPr lang="hu-HU" sz="2400" dirty="0" err="1"/>
              <a:t>leaky</a:t>
            </a:r>
            <a:r>
              <a:rPr lang="hu-HU" sz="2400" dirty="0"/>
              <a:t> </a:t>
            </a:r>
            <a:r>
              <a:rPr lang="hu-HU" sz="2400" dirty="0" err="1"/>
              <a:t>konvolúciós</a:t>
            </a:r>
            <a:r>
              <a:rPr lang="hu-HU" sz="2400" dirty="0"/>
              <a:t> hálók létrehozása 2D-ben.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Non-</a:t>
            </a:r>
            <a:r>
              <a:rPr lang="hu-HU" sz="2400" dirty="0" err="1"/>
              <a:t>leaky</a:t>
            </a:r>
            <a:r>
              <a:rPr lang="hu-HU" sz="2400" dirty="0"/>
              <a:t> struktúra megértése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Konvolúciós</a:t>
            </a:r>
            <a:r>
              <a:rPr lang="hu-HU" sz="2400" dirty="0"/>
              <a:t> keretrendszerek elemzése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Konvolúció</a:t>
            </a:r>
            <a:r>
              <a:rPr lang="hu-HU" sz="2400" dirty="0"/>
              <a:t> implementálása STDP algoritmushoz, esetleg más tanításokkal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Tesztfuttatások, Benchmarkok</a:t>
            </a:r>
            <a:endParaRPr lang="hu-HU" sz="2000" dirty="0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242" y="5102602"/>
            <a:ext cx="810674" cy="812329"/>
          </a:xfrm>
          <a:prstGeom prst="rect">
            <a:avLst/>
          </a:prstGeom>
        </p:spPr>
      </p:pic>
      <p:pic>
        <p:nvPicPr>
          <p:cNvPr id="23" name="Kép 22" descr="A képen játék, rajz látható&#10;&#10;Automatikusan generált leírás">
            <a:extLst>
              <a:ext uri="{FF2B5EF4-FFF2-40B4-BE49-F238E27FC236}">
                <a16:creationId xmlns:a16="http://schemas.microsoft.com/office/drawing/2014/main" id="{8D998C0B-338A-401E-A412-D043B2B0674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6006" y="5111735"/>
            <a:ext cx="797735" cy="803197"/>
          </a:xfrm>
          <a:prstGeom prst="rect">
            <a:avLst/>
          </a:prstGeom>
        </p:spPr>
      </p:pic>
      <p:pic>
        <p:nvPicPr>
          <p:cNvPr id="18434" name="Picture 2">
            <a:extLst>
              <a:ext uri="{FF2B5EF4-FFF2-40B4-BE49-F238E27FC236}">
                <a16:creationId xmlns:a16="http://schemas.microsoft.com/office/drawing/2014/main" id="{24AA3DF6-09C9-49E6-94FB-96B64409E4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8871" y="2758144"/>
            <a:ext cx="4285129" cy="2189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94445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Neuron modell kutatás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 dirty="0"/>
              <a:t>MIKRO Labor D411</a:t>
            </a:r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25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feladat </a:t>
            </a:r>
            <a:r>
              <a:rPr lang="hu-HU" sz="2400" dirty="0" err="1"/>
              <a:t>neuromorfikus</a:t>
            </a:r>
            <a:r>
              <a:rPr lang="hu-HU" sz="2400" dirty="0"/>
              <a:t>(</a:t>
            </a:r>
            <a:r>
              <a:rPr lang="hu-HU" sz="2400" dirty="0" err="1"/>
              <a:t>abb</a:t>
            </a:r>
            <a:r>
              <a:rPr lang="hu-HU" sz="2400" dirty="0"/>
              <a:t>) számítási modellek elkészítése, melyek számítástechnikai területen előnyösebbek, mint a kevésbé részletes modellek, vagy több biológiai folyamatot képesek megjeleníteni.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Irodalomkutatás a jelen modellekről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Irodalomkutatás </a:t>
            </a:r>
            <a:r>
              <a:rPr lang="hu-HU" sz="2400" dirty="0" err="1"/>
              <a:t>neurobiológia</a:t>
            </a:r>
            <a:r>
              <a:rPr lang="hu-HU" sz="2400" dirty="0"/>
              <a:t> terén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Modellek implementálása, vizsgálata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Benchmarkok, előnyös alkalmazások vizsgálata</a:t>
            </a:r>
            <a:endParaRPr lang="hu-HU" sz="2000" dirty="0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2537" y="5300913"/>
            <a:ext cx="810674" cy="812329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740" y="5300913"/>
            <a:ext cx="797735" cy="803197"/>
          </a:xfrm>
          <a:prstGeom prst="rect">
            <a:avLst/>
          </a:prstGeom>
        </p:spPr>
      </p:pic>
      <p:pic>
        <p:nvPicPr>
          <p:cNvPr id="13314" name="Picture 2" descr="Képtalálat a következőre: „neuron”">
            <a:extLst>
              <a:ext uri="{FF2B5EF4-FFF2-40B4-BE49-F238E27FC236}">
                <a16:creationId xmlns:a16="http://schemas.microsoft.com/office/drawing/2014/main" id="{9E205939-6D45-4DCE-B433-B4ED8EABE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6740" y="2689051"/>
            <a:ext cx="3436471" cy="2577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52326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>
            <a:extLst>
              <a:ext uri="{FF2B5EF4-FFF2-40B4-BE49-F238E27FC236}">
                <a16:creationId xmlns:a16="http://schemas.microsoft.com/office/drawing/2014/main" id="{0B9B3642-06ED-4225-9478-16B3A6814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9285" y="2313012"/>
            <a:ext cx="4742983" cy="3478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Struktúrák vizsgálata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26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neurális hálózat strukturáltságából adódó tulajdonságainak kihasználása. 2D, 3D rétegek, </a:t>
            </a:r>
            <a:r>
              <a:rPr lang="hu-HU" sz="2400" dirty="0" err="1"/>
              <a:t>growing</a:t>
            </a:r>
            <a:r>
              <a:rPr lang="hu-HU" sz="2400" dirty="0"/>
              <a:t> </a:t>
            </a:r>
            <a:r>
              <a:rPr lang="hu-HU" sz="2400" dirty="0" err="1"/>
              <a:t>neural</a:t>
            </a:r>
            <a:r>
              <a:rPr lang="hu-HU" sz="2400" dirty="0"/>
              <a:t> </a:t>
            </a:r>
            <a:r>
              <a:rPr lang="hu-HU" sz="2400" dirty="0" err="1"/>
              <a:t>gas</a:t>
            </a:r>
            <a:r>
              <a:rPr lang="hu-HU" sz="2400" dirty="0"/>
              <a:t>, </a:t>
            </a:r>
            <a:r>
              <a:rPr lang="hu-HU" sz="2400" dirty="0" err="1"/>
              <a:t>self-organizing</a:t>
            </a:r>
            <a:r>
              <a:rPr lang="hu-HU" sz="2400" dirty="0"/>
              <a:t> </a:t>
            </a:r>
            <a:r>
              <a:rPr lang="hu-HU" sz="2400" dirty="0" err="1"/>
              <a:t>nets</a:t>
            </a:r>
            <a:r>
              <a:rPr lang="hu-HU" sz="2400" dirty="0"/>
              <a:t>, </a:t>
            </a:r>
            <a:r>
              <a:rPr lang="hu-HU" sz="2400" dirty="0" err="1"/>
              <a:t>unsupervised</a:t>
            </a:r>
            <a:r>
              <a:rPr lang="hu-HU" sz="2400" dirty="0"/>
              <a:t> esetben aktív rétegbővítés, kategóriaklónozás.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Célkitűzés után a vizsgált terület jelen állásának pontos kutatása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Teszt neuronmodell és tanítási algoritmus választása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Struktúrabővítő algoritmusok tesztelése, újak fejlesztése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</a:t>
            </a:r>
            <a:endParaRPr lang="hu-HU" sz="2000" dirty="0"/>
          </a:p>
        </p:txBody>
      </p:sp>
      <p:pic>
        <p:nvPicPr>
          <p:cNvPr id="23" name="Kép 22" descr="A képen játék, rajz látható&#10;&#10;Automatikusan generált leírás">
            <a:extLst>
              <a:ext uri="{FF2B5EF4-FFF2-40B4-BE49-F238E27FC236}">
                <a16:creationId xmlns:a16="http://schemas.microsoft.com/office/drawing/2014/main" id="{C78005B0-BC5E-40FB-B3C8-CF194ABAEA9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960" y="5229559"/>
            <a:ext cx="797735" cy="803197"/>
          </a:xfrm>
          <a:prstGeom prst="rect">
            <a:avLst/>
          </a:prstGeom>
        </p:spPr>
      </p:pic>
      <p:pic>
        <p:nvPicPr>
          <p:cNvPr id="24" name="Kép 23">
            <a:extLst>
              <a:ext uri="{FF2B5EF4-FFF2-40B4-BE49-F238E27FC236}">
                <a16:creationId xmlns:a16="http://schemas.microsoft.com/office/drawing/2014/main" id="{EACFC4C0-B93A-4F90-AA8A-6422C802707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340" y="5229559"/>
            <a:ext cx="810674" cy="812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9133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Tanító algoritmusok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27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000" dirty="0" err="1"/>
              <a:t>Spiking</a:t>
            </a:r>
            <a:r>
              <a:rPr lang="hu-HU" sz="2000" dirty="0"/>
              <a:t> hálózatok jeleinek értelmezése és a háló tanítása gradiens vagy STDP módszerekkel. Emellett a neuronok Z-tartománybéli reprezentációját, Kernel-</a:t>
            </a:r>
            <a:r>
              <a:rPr lang="hu-HU" sz="2000" dirty="0" err="1"/>
              <a:t>Hilbert</a:t>
            </a:r>
            <a:r>
              <a:rPr lang="hu-HU" sz="2000" dirty="0"/>
              <a:t> teres hibaképzését, és multi-metódusos információ kódolását is érdemes lenne vizsgálni.</a:t>
            </a:r>
            <a:endParaRPr lang="hu-HU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Az </a:t>
            </a:r>
            <a:r>
              <a:rPr lang="hu-HU" sz="2400" dirty="0" err="1"/>
              <a:t>SNNeknél</a:t>
            </a:r>
            <a:r>
              <a:rPr lang="hu-HU" sz="2400" dirty="0"/>
              <a:t> szokásos tanító algoritmusok vizsgálata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 választott algoritmuscsoport mélyebb megértése, új lehetőségek felmérése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Algoritmus kidolgozása, implementálása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Benchmarkok</a:t>
            </a:r>
            <a:endParaRPr lang="hu-HU" sz="2000" dirty="0"/>
          </a:p>
        </p:txBody>
      </p:sp>
      <p:pic>
        <p:nvPicPr>
          <p:cNvPr id="12290" name="Picture 2" descr="Képtalálat a következőre: „stdp learning rule”">
            <a:extLst>
              <a:ext uri="{FF2B5EF4-FFF2-40B4-BE49-F238E27FC236}">
                <a16:creationId xmlns:a16="http://schemas.microsoft.com/office/drawing/2014/main" id="{70EC85C6-AF5B-42DD-9628-3F250C6A7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297" y="2533993"/>
            <a:ext cx="4206825" cy="2608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Kép 23">
            <a:extLst>
              <a:ext uri="{FF2B5EF4-FFF2-40B4-BE49-F238E27FC236}">
                <a16:creationId xmlns:a16="http://schemas.microsoft.com/office/drawing/2014/main" id="{133CFAB2-BFE1-4AE0-9729-2AF7E37DBA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960" y="5215555"/>
            <a:ext cx="810674" cy="812329"/>
          </a:xfrm>
          <a:prstGeom prst="rect">
            <a:avLst/>
          </a:prstGeom>
        </p:spPr>
      </p:pic>
      <p:pic>
        <p:nvPicPr>
          <p:cNvPr id="25" name="Kép 24" descr="A képen játék, rajz látható&#10;&#10;Automatikusan generált leírás">
            <a:extLst>
              <a:ext uri="{FF2B5EF4-FFF2-40B4-BE49-F238E27FC236}">
                <a16:creationId xmlns:a16="http://schemas.microsoft.com/office/drawing/2014/main" id="{37B01DA2-B813-47E9-96E2-8946557E53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879" y="5244361"/>
            <a:ext cx="797735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9148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Képtalálat a következőre: „deep neural feature space”">
            <a:extLst>
              <a:ext uri="{FF2B5EF4-FFF2-40B4-BE49-F238E27FC236}">
                <a16:creationId xmlns:a16="http://schemas.microsoft.com/office/drawing/2014/main" id="{31EF520A-1DCD-48A5-865C-4FB7B789A3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240" y="2452801"/>
            <a:ext cx="4285129" cy="1464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Más tanítási elvek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28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 err="1"/>
              <a:t>Semi-supervised</a:t>
            </a:r>
            <a:r>
              <a:rPr lang="hu-HU" sz="2400" dirty="0"/>
              <a:t> (hiányosan </a:t>
            </a:r>
            <a:r>
              <a:rPr lang="hu-HU" sz="2400" dirty="0" err="1"/>
              <a:t>cimkézett</a:t>
            </a:r>
            <a:r>
              <a:rPr lang="hu-HU" sz="2400" dirty="0"/>
              <a:t>) adatsorok, asszociációs tanulások, </a:t>
            </a:r>
            <a:r>
              <a:rPr lang="hu-HU" sz="2400" dirty="0" err="1"/>
              <a:t>encoderek</a:t>
            </a:r>
            <a:r>
              <a:rPr lang="hu-HU" sz="2400" dirty="0"/>
              <a:t>, </a:t>
            </a:r>
            <a:r>
              <a:rPr lang="hu-HU" sz="2400" dirty="0" err="1"/>
              <a:t>autoencoderek</a:t>
            </a:r>
            <a:r>
              <a:rPr lang="hu-HU" sz="2400" dirty="0"/>
              <a:t>, GAN-ek vizsgálata SNN architektúrák esetén.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Eddigi eredmények, párhuzamos klasszikus megoldások vizsgálata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 választott kérdéskör általános leírása, kritikus pontok összegzése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Átírás a választott SNN konfigurációra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Benchmarkok</a:t>
            </a:r>
            <a:endParaRPr lang="hu-HU" sz="2000" dirty="0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495" y="5059157"/>
            <a:ext cx="810674" cy="812329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806" y="5059157"/>
            <a:ext cx="797735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0537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Idősorok vizsgálata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29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Időfüggvény bemenetek feldolgozása SNN-</a:t>
            </a:r>
            <a:r>
              <a:rPr lang="hu-HU" sz="2400" dirty="0" err="1"/>
              <a:t>ekkel</a:t>
            </a:r>
            <a:r>
              <a:rPr lang="hu-HU" sz="2400" dirty="0"/>
              <a:t>. Az előfeldolgozás kikutatása, </a:t>
            </a:r>
            <a:r>
              <a:rPr lang="hu-HU" sz="2400" dirty="0" err="1"/>
              <a:t>spikeosítás</a:t>
            </a:r>
            <a:r>
              <a:rPr lang="hu-HU" sz="2400" dirty="0"/>
              <a:t> módszereinek vizsgálata. LSTM-</a:t>
            </a:r>
            <a:r>
              <a:rPr lang="hu-HU" sz="2400" dirty="0" err="1"/>
              <a:t>ekkel</a:t>
            </a:r>
            <a:r>
              <a:rPr lang="hu-HU" sz="2400" dirty="0"/>
              <a:t> összehasonlítani. Neurális oszcillátoros rendszerek vizsgálata.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80569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Idősorok klasszikus feldolgozásának megismerése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SNN-es idősor feldolgozás tanulmányozása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Előfeldolgozás, </a:t>
            </a:r>
            <a:r>
              <a:rPr lang="hu-HU" sz="2400" dirty="0" err="1"/>
              <a:t>spike</a:t>
            </a:r>
            <a:r>
              <a:rPr lang="hu-HU" sz="2400" dirty="0"/>
              <a:t> generáció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Rekonstrukciós módszerek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Implementálás, benchmarkok</a:t>
            </a:r>
          </a:p>
        </p:txBody>
      </p:sp>
      <p:sp>
        <p:nvSpPr>
          <p:cNvPr id="6" name="AutoShape 2" descr="Képtalálat a következőre: „Spiking neural network spike train generation”">
            <a:extLst>
              <a:ext uri="{FF2B5EF4-FFF2-40B4-BE49-F238E27FC236}">
                <a16:creationId xmlns:a16="http://schemas.microsoft.com/office/drawing/2014/main" id="{BB84A8B5-B29F-4123-81A6-A30ECAD856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D29FB9D4-C5A0-440C-8CB2-534116BA33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31" b="1176"/>
          <a:stretch/>
        </p:blipFill>
        <p:spPr>
          <a:xfrm>
            <a:off x="5926845" y="2635642"/>
            <a:ext cx="3143936" cy="2662500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940" y="5290633"/>
            <a:ext cx="810674" cy="812329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614" y="5298142"/>
            <a:ext cx="797735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311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églalap: lekerekített 8">
            <a:extLst>
              <a:ext uri="{FF2B5EF4-FFF2-40B4-BE49-F238E27FC236}">
                <a16:creationId xmlns:a16="http://schemas.microsoft.com/office/drawing/2014/main" id="{3E1186A1-4F6B-4105-9D90-1792297C4A90}"/>
              </a:ext>
            </a:extLst>
          </p:cNvPr>
          <p:cNvSpPr/>
          <p:nvPr/>
        </p:nvSpPr>
        <p:spPr>
          <a:xfrm>
            <a:off x="6078583" y="2081349"/>
            <a:ext cx="2367148" cy="33785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0B371C-FBBB-4034-8A2E-9682E8F55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Elérhetőségek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7BA1FD-8FA8-4639-B042-5B8D368B5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47B901-73F6-4A38-9E11-9414C2E0E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90718" y="6278028"/>
            <a:ext cx="5381793" cy="384029"/>
          </a:xfrm>
        </p:spPr>
        <p:txBody>
          <a:bodyPr/>
          <a:lstStyle/>
          <a:p>
            <a:r>
              <a:rPr lang="hu-HU" cap="small"/>
              <a:t>Hallgatói Tájékoztató</a:t>
            </a:r>
            <a:endParaRPr lang="hu-HU" cap="smal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0DAD97-D2EA-42FF-8960-25A33B3C8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</a:t>
            </a:fld>
            <a:endParaRPr lang="hu-H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36E3B4-4E58-4F26-B914-DC3DA1152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/>
              <a:t>Dr. </a:t>
            </a:r>
            <a:r>
              <a:rPr lang="hu-HU" dirty="0" err="1"/>
              <a:t>Botzheim</a:t>
            </a:r>
            <a:r>
              <a:rPr lang="hu-HU" dirty="0"/>
              <a:t> János</a:t>
            </a:r>
          </a:p>
          <a:p>
            <a:pPr lvl="1"/>
            <a:r>
              <a:rPr lang="hu-HU" dirty="0"/>
              <a:t>szoba: D403</a:t>
            </a:r>
          </a:p>
          <a:p>
            <a:pPr lvl="1"/>
            <a:r>
              <a:rPr lang="hu-HU" dirty="0"/>
              <a:t>email: </a:t>
            </a:r>
            <a:r>
              <a:rPr lang="hu-HU" dirty="0">
                <a:hlinkClick r:id="rId2"/>
              </a:rPr>
              <a:t>botzheim@mogi.bme.hu</a:t>
            </a:r>
            <a:endParaRPr lang="hu-HU" dirty="0"/>
          </a:p>
          <a:p>
            <a:r>
              <a:rPr lang="hu-HU" dirty="0"/>
              <a:t>Nagy Balázs</a:t>
            </a:r>
          </a:p>
          <a:p>
            <a:pPr lvl="1"/>
            <a:r>
              <a:rPr lang="hu-HU" dirty="0"/>
              <a:t>szoba: D422</a:t>
            </a:r>
          </a:p>
          <a:p>
            <a:pPr lvl="1"/>
            <a:r>
              <a:rPr lang="hu-HU" dirty="0"/>
              <a:t>email: </a:t>
            </a:r>
            <a:r>
              <a:rPr lang="hu-HU" dirty="0">
                <a:hlinkClick r:id="rId3"/>
              </a:rPr>
              <a:t>nagybalazs@mogi.bme.hu</a:t>
            </a:r>
            <a:endParaRPr lang="hu-HU" dirty="0"/>
          </a:p>
          <a:p>
            <a:r>
              <a:rPr lang="hu-HU" dirty="0"/>
              <a:t>Domonkos Márk</a:t>
            </a:r>
          </a:p>
          <a:p>
            <a:pPr lvl="1"/>
            <a:r>
              <a:rPr lang="hu-HU" dirty="0"/>
              <a:t>szoba: D422</a:t>
            </a:r>
          </a:p>
          <a:p>
            <a:pPr lvl="1"/>
            <a:r>
              <a:rPr lang="hu-HU" dirty="0"/>
              <a:t>email: </a:t>
            </a:r>
            <a:r>
              <a:rPr lang="hu-HU" dirty="0">
                <a:hlinkClick r:id="rId4"/>
              </a:rPr>
              <a:t>domonkos@mogi.bme.hu</a:t>
            </a:r>
            <a:endParaRPr lang="hu-HU" dirty="0"/>
          </a:p>
          <a:p>
            <a:r>
              <a:rPr lang="hu-HU" dirty="0"/>
              <a:t>Gyöngyössy Natabara</a:t>
            </a:r>
          </a:p>
          <a:p>
            <a:pPr lvl="1"/>
            <a:r>
              <a:rPr lang="hu-HU" dirty="0"/>
              <a:t>szoba: D422</a:t>
            </a:r>
          </a:p>
          <a:p>
            <a:pPr lvl="1"/>
            <a:r>
              <a:rPr lang="hu-HU" dirty="0"/>
              <a:t>email: </a:t>
            </a:r>
            <a:r>
              <a:rPr lang="en-GB" dirty="0">
                <a:hlinkClick r:id="rId5"/>
              </a:rPr>
              <a:t>natabara@gyongyossy.hu</a:t>
            </a:r>
            <a:endParaRPr lang="hu-HU" dirty="0"/>
          </a:p>
          <a:p>
            <a:endParaRPr lang="en-US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E4A6D457-A0F0-4512-B295-1EDAB4BCFBB2}"/>
              </a:ext>
            </a:extLst>
          </p:cNvPr>
          <p:cNvSpPr txBox="1"/>
          <p:nvPr/>
        </p:nvSpPr>
        <p:spPr>
          <a:xfrm>
            <a:off x="6151705" y="2247128"/>
            <a:ext cx="229402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3200" b="1" dirty="0"/>
              <a:t>M</a:t>
            </a:r>
            <a:r>
              <a:rPr lang="hu-HU" sz="3200" dirty="0"/>
              <a:t>esterséges</a:t>
            </a:r>
          </a:p>
          <a:p>
            <a:r>
              <a:rPr lang="hu-HU" sz="3200" b="1" dirty="0"/>
              <a:t>I</a:t>
            </a:r>
            <a:r>
              <a:rPr lang="hu-HU" sz="3200" dirty="0"/>
              <a:t>ntelligencia</a:t>
            </a:r>
          </a:p>
          <a:p>
            <a:r>
              <a:rPr lang="hu-HU" sz="3200" dirty="0"/>
              <a:t>és</a:t>
            </a:r>
          </a:p>
          <a:p>
            <a:r>
              <a:rPr lang="hu-HU" sz="3200" b="1" dirty="0"/>
              <a:t>K</a:t>
            </a:r>
            <a:r>
              <a:rPr lang="hu-HU" sz="3200" dirty="0"/>
              <a:t>ognitív</a:t>
            </a:r>
          </a:p>
          <a:p>
            <a:r>
              <a:rPr lang="hu-HU" sz="3200" b="1" dirty="0"/>
              <a:t>Ro</a:t>
            </a:r>
            <a:r>
              <a:rPr lang="hu-HU" sz="3200" dirty="0"/>
              <a:t>botika</a:t>
            </a:r>
          </a:p>
          <a:p>
            <a:r>
              <a:rPr lang="hu-HU" sz="3200" b="1" dirty="0"/>
              <a:t>Labor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574343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Alkalmazások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30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Valós ML feladatok megoldása </a:t>
            </a:r>
            <a:r>
              <a:rPr lang="hu-HU" sz="2400" dirty="0" err="1"/>
              <a:t>SNNekkel</a:t>
            </a:r>
            <a:r>
              <a:rPr lang="hu-HU" sz="2400" dirty="0"/>
              <a:t>. Alkalmazásokra optimalizálás, gyorsan futó modellek készítése.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80086"/>
            <a:ext cx="47698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 kiválasztása, definiálása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Már meglevő tanítás, modellek, struktúrák kiválasztása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Adatok begyűjtése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Modell létrehozása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Hyperparaméterek</a:t>
            </a:r>
            <a:r>
              <a:rPr lang="hu-HU" sz="2400" dirty="0"/>
              <a:t> optimalizálása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 kész hálózat alkalmazásba integrálása</a:t>
            </a:r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107" y="5150002"/>
            <a:ext cx="810674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6375" y="5150002"/>
            <a:ext cx="848531" cy="848531"/>
          </a:xfrm>
          <a:prstGeom prst="rect">
            <a:avLst/>
          </a:prstGeom>
        </p:spPr>
      </p:pic>
      <p:pic>
        <p:nvPicPr>
          <p:cNvPr id="23" name="Kép 22" descr="A képen játék, rajz látható&#10;&#10;Automatikusan generált leírás">
            <a:extLst>
              <a:ext uri="{FF2B5EF4-FFF2-40B4-BE49-F238E27FC236}">
                <a16:creationId xmlns:a16="http://schemas.microsoft.com/office/drawing/2014/main" id="{935F2ED7-410B-4E26-BC4C-76D9C6AD02E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661" y="5150002"/>
            <a:ext cx="797735" cy="803197"/>
          </a:xfrm>
          <a:prstGeom prst="rect">
            <a:avLst/>
          </a:prstGeom>
        </p:spPr>
      </p:pic>
      <p:pic>
        <p:nvPicPr>
          <p:cNvPr id="17410" name="Picture 2" descr="Képtalálat a következőre: „spiking neural robot”">
            <a:extLst>
              <a:ext uri="{FF2B5EF4-FFF2-40B4-BE49-F238E27FC236}">
                <a16:creationId xmlns:a16="http://schemas.microsoft.com/office/drawing/2014/main" id="{A89EE5DD-84C2-4987-8385-29C36FA630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2656" y="2409758"/>
            <a:ext cx="4048125" cy="260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8981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761A4D-EC90-477F-B761-7DF2AE201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/>
              <a:t>Evolúciós és szabályalapú rendszerek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DC43E435-4123-43DA-A872-2696C34BE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06FB8582-B01B-4E8B-ACB2-7DF097602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FEF875F-A30E-46A8-B4C6-5A4E859D5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31</a:t>
            </a:fld>
            <a:endParaRPr lang="hu-HU" dirty="0"/>
          </a:p>
        </p:txBody>
      </p:sp>
      <p:pic>
        <p:nvPicPr>
          <p:cNvPr id="8" name="Tartalom helye 7" descr="A képen fénykép, különböző, nő, férfi látható&#10;&#10;Automatikusan generált leírás">
            <a:extLst>
              <a:ext uri="{FF2B5EF4-FFF2-40B4-BE49-F238E27FC236}">
                <a16:creationId xmlns:a16="http://schemas.microsoft.com/office/drawing/2014/main" id="{850EA280-E715-4E21-9622-E556B2B890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047" y="995306"/>
            <a:ext cx="4221555" cy="5078563"/>
          </a:xfrm>
        </p:spPr>
      </p:pic>
    </p:spTree>
    <p:extLst>
      <p:ext uri="{BB962C8B-B14F-4D97-AF65-F5344CB8AC3E}">
        <p14:creationId xmlns:p14="http://schemas.microsoft.com/office/powerpoint/2010/main" val="13160008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Hyperparaméter</a:t>
            </a:r>
            <a:r>
              <a:rPr lang="hu-HU" dirty="0"/>
              <a:t> optimalizációk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32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959220"/>
            <a:ext cx="8768095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200" dirty="0"/>
              <a:t>A kézzel megadott paraméterek redukálják azt a teret ahol az optimalizáló algoritmusok (</a:t>
            </a:r>
            <a:r>
              <a:rPr lang="hu-HU" sz="2200" dirty="0" err="1"/>
              <a:t>pl</a:t>
            </a:r>
            <a:r>
              <a:rPr lang="hu-HU" sz="2200" dirty="0"/>
              <a:t> </a:t>
            </a:r>
            <a:r>
              <a:rPr lang="hu-HU" sz="2200" dirty="0" err="1"/>
              <a:t>ANNek</a:t>
            </a:r>
            <a:r>
              <a:rPr lang="hu-HU" sz="2200" dirty="0"/>
              <a:t>) működnek. Megfelelő algoritmusokkal ezeket egy kisebb paraméterszámú algoritmussal tovább optimalizálhatjuk, erre a fenti algoritmusok rendkívül alkalmasak.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Evolúciós algoritmusok mélyebb megismerése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Optimalizálni kívánt modellek kiválasztása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Általános optimalizációs stratégia kidolgozása, implementálása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Új, illetve </a:t>
            </a:r>
            <a:r>
              <a:rPr lang="hu-HU" sz="2400" dirty="0" err="1"/>
              <a:t>optimalizálatlan</a:t>
            </a:r>
            <a:r>
              <a:rPr lang="hu-HU" sz="2400" dirty="0"/>
              <a:t> modell összehasonlítása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8108544" y="5167286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288" y="5173517"/>
            <a:ext cx="797735" cy="80319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2710D41-3B13-4F00-B213-61E7AAC21CA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7596" y="2698016"/>
            <a:ext cx="4086404" cy="2457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85723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Új evolúciós stratégiák, operátorok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33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Új operátorok, mint „keresztbe oltás”, dinamikus operátorok, valamint új stratégiák, mint a </a:t>
            </a:r>
            <a:r>
              <a:rPr lang="hu-HU" sz="2400" dirty="0" err="1"/>
              <a:t>novelty</a:t>
            </a:r>
            <a:r>
              <a:rPr lang="hu-HU" sz="2400" dirty="0"/>
              <a:t> </a:t>
            </a:r>
            <a:r>
              <a:rPr lang="hu-HU" sz="2400" dirty="0" err="1"/>
              <a:t>search</a:t>
            </a:r>
            <a:r>
              <a:rPr lang="hu-HU" sz="2400" dirty="0"/>
              <a:t>, vagy a fitnesz függvényt becslő, vagy nem igénylő stratégiák beható vizsgálata. 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35746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Tájékozódás a megfelelő területen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Ötletek gyűjtése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Ötletek implementálása, kipróbálása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Legjobb operátorok, stratégiák kibővítése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Benchmarkok</a:t>
            </a:r>
            <a:endParaRPr lang="hu-HU" sz="2000" dirty="0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8171550" y="5132768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7084" y="5132768"/>
            <a:ext cx="797735" cy="803197"/>
          </a:xfrm>
          <a:prstGeom prst="rect">
            <a:avLst/>
          </a:prstGeom>
        </p:spPr>
      </p:pic>
      <p:pic>
        <p:nvPicPr>
          <p:cNvPr id="2050" name="Picture 2" descr="Képtalálat a következőre: „evolutionary crossover operator”">
            <a:extLst>
              <a:ext uri="{FF2B5EF4-FFF2-40B4-BE49-F238E27FC236}">
                <a16:creationId xmlns:a16="http://schemas.microsoft.com/office/drawing/2014/main" id="{B852ED53-1E7A-4D50-AE59-0B5CE3302E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0282" y="3463045"/>
            <a:ext cx="4482352" cy="1106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24826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Populációszintű műveletek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34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Több populáció (</a:t>
            </a:r>
            <a:r>
              <a:rPr lang="hu-HU" sz="2400" dirty="0" err="1"/>
              <a:t>pl</a:t>
            </a:r>
            <a:r>
              <a:rPr lang="hu-HU" sz="2400" dirty="0"/>
              <a:t> </a:t>
            </a:r>
            <a:r>
              <a:rPr lang="hu-HU" sz="2400" dirty="0" err="1"/>
              <a:t>arms</a:t>
            </a:r>
            <a:r>
              <a:rPr lang="hu-HU" sz="2400" dirty="0"/>
              <a:t> </a:t>
            </a:r>
            <a:r>
              <a:rPr lang="hu-HU" sz="2400" dirty="0" err="1"/>
              <a:t>race</a:t>
            </a:r>
            <a:r>
              <a:rPr lang="hu-HU" sz="2400" dirty="0"/>
              <a:t>), illetve egy populáción belül több típusú egyed kipróbálása egyes feladatokra. Evolúció szimulátorok (pl.: nyuszik </a:t>
            </a:r>
            <a:r>
              <a:rPr lang="hu-HU" sz="2400" dirty="0" err="1"/>
              <a:t>vs</a:t>
            </a:r>
            <a:r>
              <a:rPr lang="hu-HU" sz="2400" dirty="0"/>
              <a:t>. rókák).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State</a:t>
            </a:r>
            <a:r>
              <a:rPr lang="hu-HU" sz="2400" dirty="0"/>
              <a:t> of </a:t>
            </a:r>
            <a:r>
              <a:rPr lang="hu-HU" sz="2400" dirty="0" err="1"/>
              <a:t>the</a:t>
            </a:r>
            <a:r>
              <a:rPr lang="hu-HU" sz="2400" dirty="0"/>
              <a:t> art irodalomkutatás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Módszerek továbbfejlesztése, új ötletek begyűjtése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Implementáció, optimális alkalmazási területek találása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Benchmarkok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8108544" y="5132768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7831" y="5127991"/>
            <a:ext cx="797735" cy="803197"/>
          </a:xfrm>
          <a:prstGeom prst="rect">
            <a:avLst/>
          </a:prstGeom>
        </p:spPr>
      </p:pic>
      <p:pic>
        <p:nvPicPr>
          <p:cNvPr id="3074" name="Picture 2" descr="Képtalálat a következőre: „evolution simulator genetic programming”">
            <a:extLst>
              <a:ext uri="{FF2B5EF4-FFF2-40B4-BE49-F238E27FC236}">
                <a16:creationId xmlns:a16="http://schemas.microsoft.com/office/drawing/2014/main" id="{D16D9A82-C1D6-484B-9D87-F7A654000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336" y="2633878"/>
            <a:ext cx="3817376" cy="2147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46498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ED216A6E-FA07-4C17-8C02-7090ECC42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2725" y="2213166"/>
            <a:ext cx="3303357" cy="3042136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Affordancia</a:t>
            </a:r>
            <a:r>
              <a:rPr lang="hu-HU" dirty="0"/>
              <a:t> képlet visszafejtés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35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Lejtő meredekség becslés mérési adatainak regressziója, visszafejtése. ANN </a:t>
            </a:r>
            <a:r>
              <a:rPr lang="hu-HU" sz="2400" dirty="0" err="1"/>
              <a:t>predikciós</a:t>
            </a:r>
            <a:r>
              <a:rPr lang="hu-HU" sz="2400" dirty="0"/>
              <a:t> és szabályrendszer alapon is.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8" y="2698016"/>
            <a:ext cx="533024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Adatok beszerzése, kísérlet megértése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Irodalomkutatás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Szabályalapú rendszer megalkotása, tanítása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Neurális hálózat tanítása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Hálóból szabály kinyeréses metódus kipróbálása</a:t>
            </a:r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1745" y="5273289"/>
            <a:ext cx="810674" cy="810674"/>
          </a:xfrm>
          <a:prstGeom prst="rect">
            <a:avLst/>
          </a:prstGeom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2045" y="527391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1662" y="5277027"/>
            <a:ext cx="797735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2319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Szabályzó modellek visszafejtése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36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Emberi szabályzó mérések alapján modellek betanítása. Szabályrendszer kinyeréséhez, egyszerű </a:t>
            </a:r>
            <a:r>
              <a:rPr lang="hu-HU" sz="2400" dirty="0" err="1"/>
              <a:t>predikcióhoz</a:t>
            </a:r>
            <a:r>
              <a:rPr lang="hu-HU" sz="2400" dirty="0"/>
              <a:t>, modell alapú regresszióhoz, szimulátoron megerősítéses módszerrel, vagy </a:t>
            </a:r>
            <a:r>
              <a:rPr lang="hu-HU" sz="2400" dirty="0" err="1"/>
              <a:t>SNNnel</a:t>
            </a:r>
            <a:r>
              <a:rPr lang="hu-HU" sz="2400" dirty="0"/>
              <a:t>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Adatok, kísérlet megismerése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Az adott módszer elméletének és gyakorlatának elsajátítása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Modell alkotás, optimalizáció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Összevetés az emberi eredményekkel, dokumentálás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3676" y="5263830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3528" y="5270894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6559964" y="5265076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614" y="5265076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405" y="5271307"/>
            <a:ext cx="797735" cy="803197"/>
          </a:xfrm>
          <a:prstGeom prst="rect">
            <a:avLst/>
          </a:prstGeom>
        </p:spPr>
      </p:pic>
      <p:pic>
        <p:nvPicPr>
          <p:cNvPr id="10242" name="Picture 2" descr="Képtalálat a következőre: „human balancing control”">
            <a:extLst>
              <a:ext uri="{FF2B5EF4-FFF2-40B4-BE49-F238E27FC236}">
                <a16:creationId xmlns:a16="http://schemas.microsoft.com/office/drawing/2014/main" id="{1C3BBC40-EC4C-48BB-999C-5F64F33268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2168" y="2600784"/>
            <a:ext cx="3560147" cy="2670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89510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Neurális háló </a:t>
            </a:r>
            <a:r>
              <a:rPr lang="hu-HU" dirty="0">
                <a:sym typeface="Wingdings" panose="05000000000000000000" pitchFamily="2" charset="2"/>
              </a:rPr>
              <a:t> szabályrendszer</a:t>
            </a:r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37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különböző </a:t>
            </a:r>
            <a:r>
              <a:rPr lang="hu-HU" sz="2400" dirty="0" err="1"/>
              <a:t>neuro</a:t>
            </a:r>
            <a:r>
              <a:rPr lang="hu-HU" sz="2400" dirty="0"/>
              <a:t>-fuzzy és más szabályrendszer kinyerési módszerek alkalmazása neurális hálókon.</a:t>
            </a:r>
            <a:endParaRPr lang="hu-HU" sz="28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Neuro</a:t>
            </a:r>
            <a:r>
              <a:rPr lang="hu-HU" sz="2400" dirty="0"/>
              <a:t>-fuzzy rendszerek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Neurális hálóból szabálykinyerési módszerek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/>
              <a:t>Szabályrendszerek eliminációja</a:t>
            </a:r>
            <a:endParaRPr lang="hu-HU" sz="2400" dirty="0"/>
          </a:p>
        </p:txBody>
      </p:sp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1886" y="5166454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696" y="5163193"/>
            <a:ext cx="797735" cy="803197"/>
          </a:xfrm>
          <a:prstGeom prst="rect">
            <a:avLst/>
          </a:prstGeom>
        </p:spPr>
      </p:pic>
      <p:pic>
        <p:nvPicPr>
          <p:cNvPr id="11266" name="Picture 2" descr="Képtalálat a következőre: „neurofuzzy”">
            <a:extLst>
              <a:ext uri="{FF2B5EF4-FFF2-40B4-BE49-F238E27FC236}">
                <a16:creationId xmlns:a16="http://schemas.microsoft.com/office/drawing/2014/main" id="{70ED659C-9C69-4466-A0FE-1FA342152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0564" y="2215352"/>
            <a:ext cx="3633656" cy="2755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62148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E5246EE-2ABA-4F17-8FCA-2AC144B61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Etorobotika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8542E51A-9463-4846-893F-EE3C134C3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1D25EA32-5291-4D4E-8582-FE046B337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1DD54C2-E879-42D0-ACD3-DE9234E0A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38</a:t>
            </a:fld>
            <a:endParaRPr lang="hu-HU" dirty="0"/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552D4CAE-B0D1-460F-A0D8-58474595F4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830" y="936923"/>
            <a:ext cx="4046508" cy="5162550"/>
          </a:xfrm>
        </p:spPr>
      </p:pic>
    </p:spTree>
    <p:extLst>
      <p:ext uri="{BB962C8B-B14F-4D97-AF65-F5344CB8AC3E}">
        <p14:creationId xmlns:p14="http://schemas.microsoft.com/office/powerpoint/2010/main" val="7606698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9CCE1B8-5E11-405D-B195-03BC0BD82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Robotino</a:t>
            </a:r>
            <a:r>
              <a:rPr lang="hu-HU" dirty="0"/>
              <a:t> fejlesztés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128F660A-121D-48FA-80FF-AB080569C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BB0C221E-5873-44E4-B87F-0B2E30536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5A39BCD-CECE-4E9E-BA43-2EB3066EA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39</a:t>
            </a:fld>
            <a:endParaRPr lang="hu-HU" dirty="0"/>
          </a:p>
        </p:txBody>
      </p:sp>
      <p:pic>
        <p:nvPicPr>
          <p:cNvPr id="8" name="Tartalom helye 7" descr="A képen torta, asztal, ülő, teherautó látható&#10;&#10;Automatikusan generált leírás">
            <a:extLst>
              <a:ext uri="{FF2B5EF4-FFF2-40B4-BE49-F238E27FC236}">
                <a16:creationId xmlns:a16="http://schemas.microsoft.com/office/drawing/2014/main" id="{4B3732ED-4D5E-4FE4-B8AE-9573E7EAA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380" y="2265999"/>
            <a:ext cx="2857500" cy="2628900"/>
          </a:xfrm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AA297425-1F6F-4ADE-8CEE-DCBFD47CC2AF}"/>
              </a:ext>
            </a:extLst>
          </p:cNvPr>
          <p:cNvSpPr txBox="1"/>
          <p:nvPr/>
        </p:nvSpPr>
        <p:spPr>
          <a:xfrm>
            <a:off x="6304709" y="5196056"/>
            <a:ext cx="1022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Megfogó</a:t>
            </a:r>
            <a:endParaRPr lang="en-US" dirty="0"/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24195C37-B799-482E-A366-6C5E779E01F3}"/>
              </a:ext>
            </a:extLst>
          </p:cNvPr>
          <p:cNvSpPr txBox="1"/>
          <p:nvPr/>
        </p:nvSpPr>
        <p:spPr>
          <a:xfrm>
            <a:off x="6053931" y="2224694"/>
            <a:ext cx="177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Kameramozgatás</a:t>
            </a:r>
            <a:endParaRPr lang="en-US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64BE34C2-6599-4271-97CA-6647D6C46B0E}"/>
              </a:ext>
            </a:extLst>
          </p:cNvPr>
          <p:cNvSpPr txBox="1"/>
          <p:nvPr/>
        </p:nvSpPr>
        <p:spPr>
          <a:xfrm>
            <a:off x="2799941" y="1410844"/>
            <a:ext cx="1637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LED visszajelzés</a:t>
            </a:r>
            <a:endParaRPr lang="en-US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9D549F90-CB5C-413B-BE58-30AB7DD44440}"/>
              </a:ext>
            </a:extLst>
          </p:cNvPr>
          <p:cNvSpPr txBox="1"/>
          <p:nvPr/>
        </p:nvSpPr>
        <p:spPr>
          <a:xfrm>
            <a:off x="960522" y="4300248"/>
            <a:ext cx="1695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Automata töltés</a:t>
            </a:r>
            <a:endParaRPr lang="en-US" dirty="0"/>
          </a:p>
        </p:txBody>
      </p:sp>
      <p:cxnSp>
        <p:nvCxnSpPr>
          <p:cNvPr id="14" name="Összekötő: szögletes 13">
            <a:extLst>
              <a:ext uri="{FF2B5EF4-FFF2-40B4-BE49-F238E27FC236}">
                <a16:creationId xmlns:a16="http://schemas.microsoft.com/office/drawing/2014/main" id="{73D641A4-F458-40D3-A7F2-5ACE53C8E86A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78799" y="1919876"/>
            <a:ext cx="736601" cy="4572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Összekötő: szögletes 17">
            <a:extLst>
              <a:ext uri="{FF2B5EF4-FFF2-40B4-BE49-F238E27FC236}">
                <a16:creationId xmlns:a16="http://schemas.microsoft.com/office/drawing/2014/main" id="{15ECB877-DC33-4044-A4CD-968FE51A51E3}"/>
              </a:ext>
            </a:extLst>
          </p:cNvPr>
          <p:cNvCxnSpPr>
            <a:cxnSpLocks/>
          </p:cNvCxnSpPr>
          <p:nvPr/>
        </p:nvCxnSpPr>
        <p:spPr>
          <a:xfrm rot="10800000" flipV="1">
            <a:off x="5408025" y="2516777"/>
            <a:ext cx="896684" cy="722812"/>
          </a:xfrm>
          <a:prstGeom prst="bentConnector3">
            <a:avLst>
              <a:gd name="adj1" fmla="val 46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Összekötő: szögletes 25">
            <a:extLst>
              <a:ext uri="{FF2B5EF4-FFF2-40B4-BE49-F238E27FC236}">
                <a16:creationId xmlns:a16="http://schemas.microsoft.com/office/drawing/2014/main" id="{165013BA-19A7-4753-A4CB-CDD49A7895D5}"/>
              </a:ext>
            </a:extLst>
          </p:cNvPr>
          <p:cNvCxnSpPr/>
          <p:nvPr/>
        </p:nvCxnSpPr>
        <p:spPr>
          <a:xfrm flipV="1">
            <a:off x="1808318" y="3718560"/>
            <a:ext cx="1344185" cy="505097"/>
          </a:xfrm>
          <a:prstGeom prst="bentConnector3">
            <a:avLst>
              <a:gd name="adj1" fmla="val -53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Összekötő: szögletes 28">
            <a:extLst>
              <a:ext uri="{FF2B5EF4-FFF2-40B4-BE49-F238E27FC236}">
                <a16:creationId xmlns:a16="http://schemas.microsoft.com/office/drawing/2014/main" id="{94CD0DC8-3AA9-4AD3-BE17-98884D5FE5C1}"/>
              </a:ext>
            </a:extLst>
          </p:cNvPr>
          <p:cNvCxnSpPr>
            <a:cxnSpLocks/>
          </p:cNvCxnSpPr>
          <p:nvPr/>
        </p:nvCxnSpPr>
        <p:spPr>
          <a:xfrm rot="16200000" flipV="1">
            <a:off x="5724970" y="4800982"/>
            <a:ext cx="711141" cy="448339"/>
          </a:xfrm>
          <a:prstGeom prst="bentConnector3">
            <a:avLst>
              <a:gd name="adj1" fmla="val 101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Kép 35" descr="A képen játék látható&#10;&#10;Automatikusan generált leírás">
            <a:extLst>
              <a:ext uri="{FF2B5EF4-FFF2-40B4-BE49-F238E27FC236}">
                <a16:creationId xmlns:a16="http://schemas.microsoft.com/office/drawing/2014/main" id="{D2E08F94-E7AE-42A6-B4D3-913A4AB27F4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555" y="4653019"/>
            <a:ext cx="475113" cy="478367"/>
          </a:xfrm>
          <a:prstGeom prst="rect">
            <a:avLst/>
          </a:prstGeom>
        </p:spPr>
      </p:pic>
      <p:pic>
        <p:nvPicPr>
          <p:cNvPr id="37" name="Kép 36" descr="A képen óra, rajz látható&#10;&#10;Automatikusan generált leírás">
            <a:extLst>
              <a:ext uri="{FF2B5EF4-FFF2-40B4-BE49-F238E27FC236}">
                <a16:creationId xmlns:a16="http://schemas.microsoft.com/office/drawing/2014/main" id="{381CE2F4-42AF-42F6-B651-1104407A872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482" y="4655715"/>
            <a:ext cx="475113" cy="478367"/>
          </a:xfrm>
          <a:prstGeom prst="rect">
            <a:avLst/>
          </a:prstGeom>
        </p:spPr>
      </p:pic>
      <p:pic>
        <p:nvPicPr>
          <p:cNvPr id="38" name="Kép 37" descr="A képen játék, rajz látható&#10;&#10;Automatikusan generált leírás">
            <a:extLst>
              <a:ext uri="{FF2B5EF4-FFF2-40B4-BE49-F238E27FC236}">
                <a16:creationId xmlns:a16="http://schemas.microsoft.com/office/drawing/2014/main" id="{F8199DC1-588B-4D4E-BD45-5D477A1959D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209" y="2594026"/>
            <a:ext cx="475113" cy="478366"/>
          </a:xfrm>
          <a:prstGeom prst="rect">
            <a:avLst/>
          </a:prstGeom>
        </p:spPr>
      </p:pic>
      <p:pic>
        <p:nvPicPr>
          <p:cNvPr id="39" name="Kép 38" descr="A képen játék látható&#10;&#10;Automatikusan generált leírás">
            <a:extLst>
              <a:ext uri="{FF2B5EF4-FFF2-40B4-BE49-F238E27FC236}">
                <a16:creationId xmlns:a16="http://schemas.microsoft.com/office/drawing/2014/main" id="{23154CE7-F980-40C6-A500-B74BAB3B5F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864" y="5141538"/>
            <a:ext cx="475113" cy="478367"/>
          </a:xfrm>
          <a:prstGeom prst="rect">
            <a:avLst/>
          </a:prstGeom>
        </p:spPr>
      </p:pic>
      <p:pic>
        <p:nvPicPr>
          <p:cNvPr id="40" name="Kép 39" descr="A képen játék látható&#10;&#10;Automatikusan generált leírás">
            <a:extLst>
              <a:ext uri="{FF2B5EF4-FFF2-40B4-BE49-F238E27FC236}">
                <a16:creationId xmlns:a16="http://schemas.microsoft.com/office/drawing/2014/main" id="{86242816-92F9-45D3-84F0-65085D54BE4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2369" y="2594026"/>
            <a:ext cx="475113" cy="478367"/>
          </a:xfrm>
          <a:prstGeom prst="rect">
            <a:avLst/>
          </a:prstGeom>
        </p:spPr>
      </p:pic>
      <p:pic>
        <p:nvPicPr>
          <p:cNvPr id="41" name="Kép 40" descr="A képen óra, rajz látható&#10;&#10;Automatikusan generált leírás">
            <a:extLst>
              <a:ext uri="{FF2B5EF4-FFF2-40B4-BE49-F238E27FC236}">
                <a16:creationId xmlns:a16="http://schemas.microsoft.com/office/drawing/2014/main" id="{65756444-C52D-48AE-B879-F83181A05DF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0570" y="2594026"/>
            <a:ext cx="475113" cy="478367"/>
          </a:xfrm>
          <a:prstGeom prst="rect">
            <a:avLst/>
          </a:prstGeom>
        </p:spPr>
      </p:pic>
      <p:pic>
        <p:nvPicPr>
          <p:cNvPr id="42" name="Kép 41" descr="A képen játék, rajz látható&#10;&#10;Automatikusan generált leírás">
            <a:extLst>
              <a:ext uri="{FF2B5EF4-FFF2-40B4-BE49-F238E27FC236}">
                <a16:creationId xmlns:a16="http://schemas.microsoft.com/office/drawing/2014/main" id="{ED280CCC-88FE-4221-A38F-B1A4DE6FA91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652" y="1356327"/>
            <a:ext cx="475113" cy="478366"/>
          </a:xfrm>
          <a:prstGeom prst="rect">
            <a:avLst/>
          </a:prstGeom>
        </p:spPr>
      </p:pic>
      <p:pic>
        <p:nvPicPr>
          <p:cNvPr id="43" name="Kép 42" descr="A képen óra, rajz látható&#10;&#10;Automatikusan generált leírás">
            <a:extLst>
              <a:ext uri="{FF2B5EF4-FFF2-40B4-BE49-F238E27FC236}">
                <a16:creationId xmlns:a16="http://schemas.microsoft.com/office/drawing/2014/main" id="{D0EE225A-9542-46CF-920B-D7FE2683E81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361" y="1356327"/>
            <a:ext cx="475113" cy="478367"/>
          </a:xfrm>
          <a:prstGeom prst="rect">
            <a:avLst/>
          </a:prstGeom>
        </p:spPr>
      </p:pic>
      <p:pic>
        <p:nvPicPr>
          <p:cNvPr id="44" name="Kép 43" descr="A képen óra, rajz látható&#10;&#10;Automatikusan generált leírás">
            <a:extLst>
              <a:ext uri="{FF2B5EF4-FFF2-40B4-BE49-F238E27FC236}">
                <a16:creationId xmlns:a16="http://schemas.microsoft.com/office/drawing/2014/main" id="{6D55F542-8CD9-4887-8D06-070084DF440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7398" y="5141538"/>
            <a:ext cx="475113" cy="47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207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74FF261-80E0-40E9-A801-363CA0050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Mit tudunk ajánlani?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17A53682-367A-45D3-BF26-27A4E9731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35C07A16-CC81-4D1D-B5D5-CFF592F96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E01FA724-2A83-43AD-803B-61C5BAC2B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04C2E8B-95CB-4FE3-BAFF-53F55B58B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937758"/>
            <a:ext cx="4337506" cy="4397559"/>
          </a:xfrm>
        </p:spPr>
        <p:txBody>
          <a:bodyPr>
            <a:normAutofit fontScale="92500" lnSpcReduction="10000"/>
          </a:bodyPr>
          <a:lstStyle/>
          <a:p>
            <a:r>
              <a:rPr lang="hu-HU" dirty="0"/>
              <a:t>Szakdolgozat </a:t>
            </a:r>
          </a:p>
          <a:p>
            <a:r>
              <a:rPr lang="hu-HU" dirty="0"/>
              <a:t>Diplomamunka</a:t>
            </a:r>
          </a:p>
          <a:p>
            <a:r>
              <a:rPr lang="hu-HU" dirty="0"/>
              <a:t>Doktori témák</a:t>
            </a:r>
          </a:p>
          <a:p>
            <a:r>
              <a:rPr lang="hu-HU" dirty="0"/>
              <a:t>TDK</a:t>
            </a:r>
          </a:p>
          <a:p>
            <a:r>
              <a:rPr lang="hu-HU" dirty="0"/>
              <a:t>Önálló labor, házifeladat</a:t>
            </a:r>
          </a:p>
          <a:p>
            <a:r>
              <a:rPr lang="hu-HU" dirty="0"/>
              <a:t>Cikk a doktori felvételihez</a:t>
            </a:r>
          </a:p>
          <a:p>
            <a:r>
              <a:rPr lang="hu-HU" dirty="0"/>
              <a:t>DIY</a:t>
            </a:r>
          </a:p>
          <a:p>
            <a:r>
              <a:rPr lang="hu-HU" dirty="0"/>
              <a:t>Külsős projektek</a:t>
            </a:r>
          </a:p>
          <a:p>
            <a:r>
              <a:rPr lang="hu-HU" dirty="0"/>
              <a:t>Személyes konzultációk, kellemes, kreatív légkör</a:t>
            </a:r>
          </a:p>
          <a:p>
            <a:endParaRPr lang="en-US" dirty="0"/>
          </a:p>
        </p:txBody>
      </p:sp>
      <p:pic>
        <p:nvPicPr>
          <p:cNvPr id="8" name="Kép 7" descr="A képen aláírás látható&#10;&#10;Automatikusan generált leírás">
            <a:extLst>
              <a:ext uri="{FF2B5EF4-FFF2-40B4-BE49-F238E27FC236}">
                <a16:creationId xmlns:a16="http://schemas.microsoft.com/office/drawing/2014/main" id="{4C37B720-08F4-427C-930B-A610690E785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4070" y="1846231"/>
            <a:ext cx="980431" cy="978218"/>
          </a:xfrm>
          <a:prstGeom prst="rect">
            <a:avLst/>
          </a:prstGeom>
        </p:spPr>
      </p:pic>
      <p:pic>
        <p:nvPicPr>
          <p:cNvPr id="10" name="Kép 9" descr="A képen rajz látható&#10;&#10;Automatikusan generált leírás">
            <a:extLst>
              <a:ext uri="{FF2B5EF4-FFF2-40B4-BE49-F238E27FC236}">
                <a16:creationId xmlns:a16="http://schemas.microsoft.com/office/drawing/2014/main" id="{262A72EA-946A-4C45-9385-ED6BC05F5E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5189" y="1316143"/>
            <a:ext cx="1015738" cy="973556"/>
          </a:xfrm>
          <a:prstGeom prst="rect">
            <a:avLst/>
          </a:prstGeom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C72764CB-8509-4A69-99D3-365F847BDA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153" y="2847473"/>
            <a:ext cx="1527810" cy="1296134"/>
          </a:xfrm>
          <a:prstGeom prst="rect">
            <a:avLst/>
          </a:prstGeom>
        </p:spPr>
      </p:pic>
      <p:pic>
        <p:nvPicPr>
          <p:cNvPr id="14" name="Kép 13" descr="A képen asztal látható&#10;&#10;Automatikusan generált leírás">
            <a:extLst>
              <a:ext uri="{FF2B5EF4-FFF2-40B4-BE49-F238E27FC236}">
                <a16:creationId xmlns:a16="http://schemas.microsoft.com/office/drawing/2014/main" id="{EEBFA3C0-0B5D-4BC1-938D-FF1ECC85EA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439" y="3200589"/>
            <a:ext cx="1996234" cy="1996234"/>
          </a:xfrm>
          <a:prstGeom prst="rect">
            <a:avLst/>
          </a:prstGeom>
        </p:spPr>
      </p:pic>
      <p:pic>
        <p:nvPicPr>
          <p:cNvPr id="16" name="Kép 15" descr="A képen játék látható&#10;&#10;Automatikusan generált leírás">
            <a:extLst>
              <a:ext uri="{FF2B5EF4-FFF2-40B4-BE49-F238E27FC236}">
                <a16:creationId xmlns:a16="http://schemas.microsoft.com/office/drawing/2014/main" id="{C134FC10-6C09-4626-92F0-902AE0A0E2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100" y="5300584"/>
            <a:ext cx="792468" cy="797896"/>
          </a:xfrm>
          <a:prstGeom prst="rect">
            <a:avLst/>
          </a:prstGeom>
        </p:spPr>
      </p:pic>
      <p:pic>
        <p:nvPicPr>
          <p:cNvPr id="20" name="Kép 19" descr="A képen óra, rajz látható&#10;&#10;Automatikusan generált leírás">
            <a:extLst>
              <a:ext uri="{FF2B5EF4-FFF2-40B4-BE49-F238E27FC236}">
                <a16:creationId xmlns:a16="http://schemas.microsoft.com/office/drawing/2014/main" id="{D4BED47D-2817-4629-A53D-E8C6B791BA7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1641" y="5300584"/>
            <a:ext cx="792468" cy="797896"/>
          </a:xfrm>
          <a:prstGeom prst="rect">
            <a:avLst/>
          </a:prstGeom>
        </p:spPr>
      </p:pic>
      <p:pic>
        <p:nvPicPr>
          <p:cNvPr id="22" name="Kép 21" descr="A képen játék, rajz látható&#10;&#10;Automatikusan generált leírás">
            <a:extLst>
              <a:ext uri="{FF2B5EF4-FFF2-40B4-BE49-F238E27FC236}">
                <a16:creationId xmlns:a16="http://schemas.microsoft.com/office/drawing/2014/main" id="{1C84FB3D-52F2-482A-AF03-3FFC21A2F4F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40" y="5301735"/>
            <a:ext cx="792468" cy="797896"/>
          </a:xfrm>
          <a:prstGeom prst="rect">
            <a:avLst/>
          </a:prstGeom>
        </p:spPr>
      </p:pic>
      <p:sp>
        <p:nvSpPr>
          <p:cNvPr id="23" name="Szövegdoboz 22">
            <a:extLst>
              <a:ext uri="{FF2B5EF4-FFF2-40B4-BE49-F238E27FC236}">
                <a16:creationId xmlns:a16="http://schemas.microsoft.com/office/drawing/2014/main" id="{41E1A83E-C632-4D5F-8FF8-F7DC4D85F569}"/>
              </a:ext>
            </a:extLst>
          </p:cNvPr>
          <p:cNvSpPr txBox="1"/>
          <p:nvPr/>
        </p:nvSpPr>
        <p:spPr>
          <a:xfrm>
            <a:off x="923839" y="5514866"/>
            <a:ext cx="1387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Programozás</a:t>
            </a:r>
            <a:endParaRPr lang="en-US" dirty="0"/>
          </a:p>
        </p:txBody>
      </p:sp>
      <p:sp>
        <p:nvSpPr>
          <p:cNvPr id="24" name="Szövegdoboz 23">
            <a:extLst>
              <a:ext uri="{FF2B5EF4-FFF2-40B4-BE49-F238E27FC236}">
                <a16:creationId xmlns:a16="http://schemas.microsoft.com/office/drawing/2014/main" id="{D4A1D29E-5ACD-4F48-8FC5-7EF7358CD445}"/>
              </a:ext>
            </a:extLst>
          </p:cNvPr>
          <p:cNvSpPr txBox="1"/>
          <p:nvPr/>
        </p:nvSpPr>
        <p:spPr>
          <a:xfrm>
            <a:off x="3443302" y="5514866"/>
            <a:ext cx="2097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Mechanikai tervezés</a:t>
            </a:r>
            <a:endParaRPr lang="en-US" dirty="0"/>
          </a:p>
        </p:txBody>
      </p:sp>
      <p:sp>
        <p:nvSpPr>
          <p:cNvPr id="25" name="Szövegdoboz 24">
            <a:extLst>
              <a:ext uri="{FF2B5EF4-FFF2-40B4-BE49-F238E27FC236}">
                <a16:creationId xmlns:a16="http://schemas.microsoft.com/office/drawing/2014/main" id="{AB5B3389-60F1-4A99-9030-647D00E8E8A6}"/>
              </a:ext>
            </a:extLst>
          </p:cNvPr>
          <p:cNvSpPr txBox="1"/>
          <p:nvPr/>
        </p:nvSpPr>
        <p:spPr>
          <a:xfrm>
            <a:off x="6644857" y="5527115"/>
            <a:ext cx="2113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Elektronikai tervezés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3104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C6A3C28-CEED-450F-BDBB-CB8BE8037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Etorobotikai</a:t>
            </a:r>
            <a:r>
              <a:rPr lang="hu-HU" dirty="0"/>
              <a:t> kutatások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2AA75247-FE69-4174-91E4-31514AE8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D878385-12E1-46FC-A41F-55780E5A4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1EE92FAC-4B35-4EDE-A649-C62168422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40</a:t>
            </a:fld>
            <a:endParaRPr lang="hu-HU" dirty="0"/>
          </a:p>
        </p:txBody>
      </p:sp>
      <p:pic>
        <p:nvPicPr>
          <p:cNvPr id="8" name="Tartalom helye 7" descr="A képen ülő, rajz, számítógép látható&#10;&#10;Automatikusan generált leírás">
            <a:extLst>
              <a:ext uri="{FF2B5EF4-FFF2-40B4-BE49-F238E27FC236}">
                <a16:creationId xmlns:a16="http://schemas.microsoft.com/office/drawing/2014/main" id="{F44A8EB1-602F-415E-BE64-6B2C634C4F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9707" y="936923"/>
            <a:ext cx="5392804" cy="5162550"/>
          </a:xfrm>
        </p:spPr>
      </p:pic>
      <p:pic>
        <p:nvPicPr>
          <p:cNvPr id="9" name="Kép 8" descr="A képen játék, rajz látható&#10;&#10;Automatikusan generált leírás">
            <a:extLst>
              <a:ext uri="{FF2B5EF4-FFF2-40B4-BE49-F238E27FC236}">
                <a16:creationId xmlns:a16="http://schemas.microsoft.com/office/drawing/2014/main" id="{BD1969F7-03BF-4C42-904B-CDD7815F45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141" y="1464053"/>
            <a:ext cx="475113" cy="478366"/>
          </a:xfrm>
          <a:prstGeom prst="rect">
            <a:avLst/>
          </a:prstGeo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4BAC8E1F-7264-42A0-9441-B6B06C5FC0DD}"/>
              </a:ext>
            </a:extLst>
          </p:cNvPr>
          <p:cNvSpPr txBox="1"/>
          <p:nvPr/>
        </p:nvSpPr>
        <p:spPr>
          <a:xfrm>
            <a:off x="103874" y="1079449"/>
            <a:ext cx="3274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Robot </a:t>
            </a:r>
            <a:r>
              <a:rPr lang="hu-HU" dirty="0" err="1"/>
              <a:t>Motion</a:t>
            </a:r>
            <a:r>
              <a:rPr lang="hu-HU" dirty="0"/>
              <a:t> </a:t>
            </a:r>
            <a:r>
              <a:rPr lang="hu-HU" dirty="0" err="1"/>
              <a:t>Capture</a:t>
            </a:r>
            <a:r>
              <a:rPr lang="hu-HU" dirty="0"/>
              <a:t> integráció</a:t>
            </a:r>
            <a:endParaRPr lang="en-US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A768A790-EAEB-4E8F-B3E0-7E59A91F5910}"/>
              </a:ext>
            </a:extLst>
          </p:cNvPr>
          <p:cNvSpPr txBox="1"/>
          <p:nvPr/>
        </p:nvSpPr>
        <p:spPr>
          <a:xfrm>
            <a:off x="103874" y="2786592"/>
            <a:ext cx="3211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Robot viselkedés implementáció</a:t>
            </a:r>
            <a:endParaRPr lang="en-US" dirty="0"/>
          </a:p>
        </p:txBody>
      </p:sp>
      <p:pic>
        <p:nvPicPr>
          <p:cNvPr id="12" name="Kép 11" descr="A képen játék, rajz látható&#10;&#10;Automatikusan generált leírás">
            <a:extLst>
              <a:ext uri="{FF2B5EF4-FFF2-40B4-BE49-F238E27FC236}">
                <a16:creationId xmlns:a16="http://schemas.microsoft.com/office/drawing/2014/main" id="{CE077F45-2705-44FF-B809-2A20FBFE1B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469" y="3133009"/>
            <a:ext cx="475113" cy="478366"/>
          </a:xfrm>
          <a:prstGeom prst="rect">
            <a:avLst/>
          </a:prstGeom>
        </p:spPr>
      </p:pic>
      <p:pic>
        <p:nvPicPr>
          <p:cNvPr id="13" name="Kép 12" descr="A képen játék, rajz látható&#10;&#10;Automatikusan generált leírás">
            <a:extLst>
              <a:ext uri="{FF2B5EF4-FFF2-40B4-BE49-F238E27FC236}">
                <a16:creationId xmlns:a16="http://schemas.microsoft.com/office/drawing/2014/main" id="{2C5A1472-78E5-4DE4-935D-34ECA7E572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467" y="4640409"/>
            <a:ext cx="475113" cy="478366"/>
          </a:xfrm>
          <a:prstGeom prst="rect">
            <a:avLst/>
          </a:prstGeom>
        </p:spPr>
      </p:pic>
      <p:sp>
        <p:nvSpPr>
          <p:cNvPr id="14" name="Szövegdoboz 13">
            <a:extLst>
              <a:ext uri="{FF2B5EF4-FFF2-40B4-BE49-F238E27FC236}">
                <a16:creationId xmlns:a16="http://schemas.microsoft.com/office/drawing/2014/main" id="{F3AC6BE2-E1BD-4203-9CF0-C88A38079DC2}"/>
              </a:ext>
            </a:extLst>
          </p:cNvPr>
          <p:cNvSpPr txBox="1"/>
          <p:nvPr/>
        </p:nvSpPr>
        <p:spPr>
          <a:xfrm>
            <a:off x="990085" y="4271077"/>
            <a:ext cx="1551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err="1"/>
              <a:t>Ainsworth</a:t>
            </a:r>
            <a:r>
              <a:rPr lang="hu-HU" dirty="0"/>
              <a:t> test</a:t>
            </a:r>
            <a:endParaRPr lang="en-US" dirty="0"/>
          </a:p>
        </p:txBody>
      </p:sp>
      <p:cxnSp>
        <p:nvCxnSpPr>
          <p:cNvPr id="7" name="Egyenes összekötő nyíllal 6">
            <a:extLst>
              <a:ext uri="{FF2B5EF4-FFF2-40B4-BE49-F238E27FC236}">
                <a16:creationId xmlns:a16="http://schemas.microsoft.com/office/drawing/2014/main" id="{5C58AAA1-1AEB-4C23-B3CB-A8992438F97B}"/>
              </a:ext>
            </a:extLst>
          </p:cNvPr>
          <p:cNvCxnSpPr/>
          <p:nvPr/>
        </p:nvCxnSpPr>
        <p:spPr>
          <a:xfrm>
            <a:off x="1689463" y="2151017"/>
            <a:ext cx="0" cy="4876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gyenes összekötő nyíllal 14">
            <a:extLst>
              <a:ext uri="{FF2B5EF4-FFF2-40B4-BE49-F238E27FC236}">
                <a16:creationId xmlns:a16="http://schemas.microsoft.com/office/drawing/2014/main" id="{10AAFB20-4F6D-44B4-B577-B36A37A489D7}"/>
              </a:ext>
            </a:extLst>
          </p:cNvPr>
          <p:cNvCxnSpPr/>
          <p:nvPr/>
        </p:nvCxnSpPr>
        <p:spPr>
          <a:xfrm>
            <a:off x="1689463" y="3783397"/>
            <a:ext cx="0" cy="4876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07223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Etocar</a:t>
            </a:r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41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Autó állapotát embereknek jeleníti meg egy tableten keresztül. CAN és Android rendszerek összekétese. Cél az vezető és/vagy utasok felé az autó állapotának alternatív visszajelzése.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357461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CAN hálózat megismerése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Android applikáció implementálás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Etológiailag</a:t>
            </a:r>
            <a:r>
              <a:rPr lang="hu-HU" sz="2400" dirty="0"/>
              <a:t> inspirált állapot visszajelző rendszer implementálása.</a:t>
            </a:r>
            <a:endParaRPr lang="hu-HU" sz="2000" dirty="0"/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88" t="4080" r="8257" b="9331"/>
          <a:stretch/>
        </p:blipFill>
        <p:spPr>
          <a:xfrm>
            <a:off x="8134103" y="5235084"/>
            <a:ext cx="848531" cy="809428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9555" y="5215532"/>
            <a:ext cx="848531" cy="848531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0064" y="5255030"/>
            <a:ext cx="797735" cy="803197"/>
          </a:xfrm>
          <a:prstGeom prst="rect">
            <a:avLst/>
          </a:prstGeom>
        </p:spPr>
      </p:pic>
      <p:pic>
        <p:nvPicPr>
          <p:cNvPr id="23" name="Kép 22" descr="A képen személy, tartás, autó, fekete látható&#10;&#10;Automatikusan generált leírás">
            <a:extLst>
              <a:ext uri="{FF2B5EF4-FFF2-40B4-BE49-F238E27FC236}">
                <a16:creationId xmlns:a16="http://schemas.microsoft.com/office/drawing/2014/main" id="{C27F7EE9-D775-4094-A721-D7157986A4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167" y="2745799"/>
            <a:ext cx="4357461" cy="2383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49769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Telemanipuláció visszajelzése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42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dirty="0"/>
              <a:t>Telemanipulációs feladatok informatikai kisegítése (szimuláció írása). A képernyőn táguló-zsugorodó tárgyat kell azonos erővel fogni. Különböző visszajelzési módszerek hatékonyságának tesztelése.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VR szemüveg </a:t>
            </a:r>
            <a:r>
              <a:rPr lang="hu-HU" sz="2400" dirty="0" err="1"/>
              <a:t>implemetálás</a:t>
            </a:r>
            <a:r>
              <a:rPr lang="hu-HU" sz="2400" dirty="0"/>
              <a:t> szimulációs környezetbe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Erővisszacsatoló</a:t>
            </a:r>
            <a:r>
              <a:rPr lang="hu-HU" sz="2400" dirty="0"/>
              <a:t> rendszer fejlesztése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Szimulációs </a:t>
            </a:r>
            <a:r>
              <a:rPr lang="hu-HU" sz="2400" dirty="0" err="1"/>
              <a:t>környezt</a:t>
            </a:r>
            <a:r>
              <a:rPr lang="hu-HU" sz="2400" dirty="0"/>
              <a:t> implementálása</a:t>
            </a:r>
            <a:endParaRPr lang="hu-HU" sz="2000" dirty="0"/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88" t="4080" r="8257" b="9331"/>
          <a:stretch/>
        </p:blipFill>
        <p:spPr>
          <a:xfrm>
            <a:off x="7879510" y="5048200"/>
            <a:ext cx="848531" cy="809428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348" y="5035628"/>
            <a:ext cx="797735" cy="803197"/>
          </a:xfrm>
          <a:prstGeom prst="rect">
            <a:avLst/>
          </a:prstGeom>
        </p:spPr>
      </p:pic>
      <p:pic>
        <p:nvPicPr>
          <p:cNvPr id="7" name="Kép 6" descr="A képen személy, beltéri, asztal, étel látható&#10;&#10;Automatikusan generált leírás">
            <a:extLst>
              <a:ext uri="{FF2B5EF4-FFF2-40B4-BE49-F238E27FC236}">
                <a16:creationId xmlns:a16="http://schemas.microsoft.com/office/drawing/2014/main" id="{CABC5C07-CCF6-4657-B12A-1547A4024A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387" y="2497460"/>
            <a:ext cx="4297869" cy="231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23752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Robot vezérlése EMG karszalaggal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43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robotot sok módon lehet vezérelni, </a:t>
            </a:r>
            <a:r>
              <a:rPr lang="hu-HU" sz="2400" dirty="0" err="1"/>
              <a:t>távirányítani</a:t>
            </a:r>
            <a:r>
              <a:rPr lang="hu-HU" sz="2400" dirty="0"/>
              <a:t>, ennek egy megoldása az izomaktivitást mérő karszalag lehet, mely vizuális kapcsolat híján is képes gesztus alapú vezérlést létrehozni. 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EMG karszalag kiválasztása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Kommunikáció kialakítása a szenzorral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Jelek előfeldolgozása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Osztályozó hálózat létrehozása, tanítása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Predikció</a:t>
            </a:r>
            <a:r>
              <a:rPr lang="hu-HU" sz="2400" dirty="0"/>
              <a:t> alapján robotvezérlés megvalósítása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000" dirty="0"/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88" t="4080" r="8257" b="9331"/>
          <a:stretch/>
        </p:blipFill>
        <p:spPr>
          <a:xfrm>
            <a:off x="7188506" y="5193894"/>
            <a:ext cx="848531" cy="809428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904" y="5193894"/>
            <a:ext cx="848531" cy="848531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816" y="5221082"/>
            <a:ext cx="797735" cy="803197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C9F9386B-2F8B-40C7-B5AB-BD9DEDBD90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2860" y="2698016"/>
            <a:ext cx="3476767" cy="227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45119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Szemmozgás követő szenzor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44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</a:t>
            </a:r>
            <a:r>
              <a:rPr lang="hu-HU" sz="2400" dirty="0" err="1"/>
              <a:t>MoCap</a:t>
            </a:r>
            <a:r>
              <a:rPr lang="hu-HU" sz="2400" dirty="0"/>
              <a:t> laborral együtt működtethető egy kamerás tekintetkövető rendszer programozása mérésekhez.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MoCap</a:t>
            </a:r>
            <a:r>
              <a:rPr lang="hu-HU" sz="2400" dirty="0"/>
              <a:t> és kamera adatgyűjtésének elsajátítása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Transzformációs mátrixok felírása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Kalibráció, </a:t>
            </a:r>
            <a:r>
              <a:rPr lang="hu-HU" sz="2400" dirty="0" err="1"/>
              <a:t>validálás</a:t>
            </a:r>
            <a:endParaRPr lang="hu-HU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Interface</a:t>
            </a:r>
            <a:r>
              <a:rPr lang="hu-HU" sz="2400" dirty="0"/>
              <a:t> implementálása</a:t>
            </a:r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88" t="4080" r="8257" b="9331"/>
          <a:stretch/>
        </p:blipFill>
        <p:spPr>
          <a:xfrm>
            <a:off x="8222250" y="5068536"/>
            <a:ext cx="848531" cy="809428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0099" y="5071652"/>
            <a:ext cx="797735" cy="803197"/>
          </a:xfrm>
          <a:prstGeom prst="rect">
            <a:avLst/>
          </a:prstGeom>
        </p:spPr>
      </p:pic>
      <p:pic>
        <p:nvPicPr>
          <p:cNvPr id="9218" name="Picture 2" descr="Kapcsolódó kép">
            <a:extLst>
              <a:ext uri="{FF2B5EF4-FFF2-40B4-BE49-F238E27FC236}">
                <a16:creationId xmlns:a16="http://schemas.microsoft.com/office/drawing/2014/main" id="{C9B3AABA-6872-4932-8321-CF5FB9F6A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0099" y="2425423"/>
            <a:ext cx="3890682" cy="2587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431002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Ember </a:t>
            </a:r>
            <a:r>
              <a:rPr lang="hu-HU" dirty="0" err="1"/>
              <a:t>vs</a:t>
            </a:r>
            <a:r>
              <a:rPr lang="hu-HU" dirty="0"/>
              <a:t> robot játék létrehozása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45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robot ember elleni játékra felkészítése egy valós, fizikai, komplex helyzetben. A játék lehet 2, vagy több személyes, stratégiai, vagy ügyességi. Pl. de nem kizárólag: Sakk, Malom, Kő-papír-olló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Játék és annak fontosabb stratégiáinak megismerése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Játékhoz hardware megalkotása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Robot mozgásformáinak implementálása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Stratégia optimalizáló algoritmus választása és készítése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000" dirty="0"/>
          </a:p>
        </p:txBody>
      </p:sp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2554" y="5193894"/>
            <a:ext cx="848531" cy="848531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1519" y="5221082"/>
            <a:ext cx="797735" cy="803197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37A35E7C-913F-44CA-B328-D13A41C46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6507" y="2814304"/>
            <a:ext cx="3746127" cy="2290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Kép 13" descr="A képen játék látható&#10;&#10;Automatikusan generált leírás">
            <a:extLst>
              <a:ext uri="{FF2B5EF4-FFF2-40B4-BE49-F238E27FC236}">
                <a16:creationId xmlns:a16="http://schemas.microsoft.com/office/drawing/2014/main" id="{C8D181A3-403A-4E92-8760-65116146B99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2356" y="5200125"/>
            <a:ext cx="797734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5403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Ember-robot mozgáskövetés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46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85624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feladat során a robot mozgását az emberéhez kell igazítani egy transzformációval, majd valósidőben lekövetni azt. Ezt később telemanipulációban és dinamikus interakciókban is fel lehet használni.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Absztrakt </a:t>
            </a:r>
            <a:r>
              <a:rPr lang="hu-HU" sz="2400" dirty="0" err="1"/>
              <a:t>real-time</a:t>
            </a:r>
            <a:r>
              <a:rPr lang="hu-HU" sz="2400" dirty="0"/>
              <a:t> robotvezérlés megtanulása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Emberi mozgást lekövető rendszer megalkotása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Transzformáció felírása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Részrendszerek integrációja</a:t>
            </a:r>
            <a:endParaRPr lang="hu-HU" sz="2000" dirty="0"/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88" t="4080" r="8257" b="9331"/>
          <a:stretch/>
        </p:blipFill>
        <p:spPr>
          <a:xfrm>
            <a:off x="7300808" y="502112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744" y="5026496"/>
            <a:ext cx="812329" cy="812329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782" y="5035628"/>
            <a:ext cx="797735" cy="803197"/>
          </a:xfrm>
          <a:prstGeom prst="rect">
            <a:avLst/>
          </a:prstGeom>
        </p:spPr>
      </p:pic>
      <p:pic>
        <p:nvPicPr>
          <p:cNvPr id="10242" name="Picture 2">
            <a:extLst>
              <a:ext uri="{FF2B5EF4-FFF2-40B4-BE49-F238E27FC236}">
                <a16:creationId xmlns:a16="http://schemas.microsoft.com/office/drawing/2014/main" id="{E05196AC-664D-47C8-B246-80913C1BBC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1405" y="2683347"/>
            <a:ext cx="3990290" cy="2244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13407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Megfogó készítése UR3e robotra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47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robotra aktív és passzív szerszámok készítése, passzív szerszám cseréjére alkalmas mechanizmus megalkotása 3D nyomtatott elemekből.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Passzív elemek tervezése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Elemcserélő megalkotása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Cseremechanizmusok definiálása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Aktív megfogó tervezése, befejezése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Interface</a:t>
            </a:r>
            <a:r>
              <a:rPr lang="hu-HU" sz="2400" dirty="0"/>
              <a:t> a robothoz</a:t>
            </a:r>
            <a:endParaRPr lang="hu-HU" sz="2000" dirty="0"/>
          </a:p>
        </p:txBody>
      </p:sp>
      <p:pic>
        <p:nvPicPr>
          <p:cNvPr id="23" name="Kép 22" descr="A képen játék látható&#10;&#10;Automatikusan generált leírás">
            <a:extLst>
              <a:ext uri="{FF2B5EF4-FFF2-40B4-BE49-F238E27FC236}">
                <a16:creationId xmlns:a16="http://schemas.microsoft.com/office/drawing/2014/main" id="{4351E819-69D8-4D6A-AA50-921086815FB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094" y="4763578"/>
            <a:ext cx="797734" cy="803197"/>
          </a:xfrm>
          <a:prstGeom prst="rect">
            <a:avLst/>
          </a:prstGeom>
        </p:spPr>
      </p:pic>
      <p:pic>
        <p:nvPicPr>
          <p:cNvPr id="24" name="Kép 23" descr="A képen óra, rajz látható&#10;&#10;Automatikusan generált leírás">
            <a:extLst>
              <a:ext uri="{FF2B5EF4-FFF2-40B4-BE49-F238E27FC236}">
                <a16:creationId xmlns:a16="http://schemas.microsoft.com/office/drawing/2014/main" id="{E1A55ACC-951E-435F-8084-BE015C48036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391" y="4757358"/>
            <a:ext cx="797734" cy="803198"/>
          </a:xfrm>
          <a:prstGeom prst="rect">
            <a:avLst/>
          </a:prstGeom>
        </p:spPr>
      </p:pic>
      <p:pic>
        <p:nvPicPr>
          <p:cNvPr id="25" name="Kép 24">
            <a:extLst>
              <a:ext uri="{FF2B5EF4-FFF2-40B4-BE49-F238E27FC236}">
                <a16:creationId xmlns:a16="http://schemas.microsoft.com/office/drawing/2014/main" id="{9814986A-BBAC-4F24-9290-C3670411E98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8725" y="4757358"/>
            <a:ext cx="812329" cy="812329"/>
          </a:xfrm>
          <a:prstGeom prst="rect">
            <a:avLst/>
          </a:prstGeom>
        </p:spPr>
      </p:pic>
      <p:pic>
        <p:nvPicPr>
          <p:cNvPr id="11266" name="Picture 2">
            <a:extLst>
              <a:ext uri="{FF2B5EF4-FFF2-40B4-BE49-F238E27FC236}">
                <a16:creationId xmlns:a16="http://schemas.microsoft.com/office/drawing/2014/main" id="{CAB3099B-A652-4FAC-A4E8-D115F4F068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3329" y="2312118"/>
            <a:ext cx="3720353" cy="2408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93492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0">
            <a:extLst>
              <a:ext uri="{FF2B5EF4-FFF2-40B4-BE49-F238E27FC236}">
                <a16:creationId xmlns:a16="http://schemas.microsoft.com/office/drawing/2014/main" id="{6DB7ADBC-26DA-450D-A8BF-E1ACCB466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7676" y="0"/>
            <a:ext cx="4866342" cy="2277533"/>
          </a:xfrm>
          <a:custGeom>
            <a:avLst/>
            <a:gdLst>
              <a:gd name="connsiteX0" fmla="*/ 0 w 6488456"/>
              <a:gd name="connsiteY0" fmla="*/ 0 h 3036711"/>
              <a:gd name="connsiteX1" fmla="*/ 6488456 w 6488456"/>
              <a:gd name="connsiteY1" fmla="*/ 0 h 3036711"/>
              <a:gd name="connsiteX2" fmla="*/ 6482686 w 6488456"/>
              <a:gd name="connsiteY2" fmla="*/ 114279 h 3036711"/>
              <a:gd name="connsiteX3" fmla="*/ 3244228 w 6488456"/>
              <a:gd name="connsiteY3" fmla="*/ 3036711 h 3036711"/>
              <a:gd name="connsiteX4" fmla="*/ 5771 w 6488456"/>
              <a:gd name="connsiteY4" fmla="*/ 114279 h 3036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8456" h="3036711">
                <a:moveTo>
                  <a:pt x="0" y="0"/>
                </a:moveTo>
                <a:lnTo>
                  <a:pt x="6488456" y="0"/>
                </a:lnTo>
                <a:lnTo>
                  <a:pt x="6482686" y="114279"/>
                </a:lnTo>
                <a:cubicBezTo>
                  <a:pt x="6315984" y="1755766"/>
                  <a:pt x="4929697" y="3036711"/>
                  <a:pt x="3244228" y="3036711"/>
                </a:cubicBezTo>
                <a:cubicBezTo>
                  <a:pt x="1558760" y="3036711"/>
                  <a:pt x="172473" y="1755766"/>
                  <a:pt x="5771" y="114279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E3C0EDB-60D3-4CEF-8B80-C6D01E08D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890067"/>
            <a:ext cx="3898508" cy="2967932"/>
          </a:xfrm>
          <a:custGeom>
            <a:avLst/>
            <a:gdLst>
              <a:gd name="connsiteX0" fmla="*/ 1942747 w 5198011"/>
              <a:gd name="connsiteY0" fmla="*/ 0 h 3957242"/>
              <a:gd name="connsiteX1" fmla="*/ 5198011 w 5198011"/>
              <a:gd name="connsiteY1" fmla="*/ 3255264 h 3957242"/>
              <a:gd name="connsiteX2" fmla="*/ 5131876 w 5198011"/>
              <a:gd name="connsiteY2" fmla="*/ 3911314 h 3957242"/>
              <a:gd name="connsiteX3" fmla="*/ 5120066 w 5198011"/>
              <a:gd name="connsiteY3" fmla="*/ 3957242 h 3957242"/>
              <a:gd name="connsiteX4" fmla="*/ 0 w 5198011"/>
              <a:gd name="connsiteY4" fmla="*/ 3957242 h 3957242"/>
              <a:gd name="connsiteX5" fmla="*/ 0 w 5198011"/>
              <a:gd name="connsiteY5" fmla="*/ 647700 h 3957242"/>
              <a:gd name="connsiteX6" fmla="*/ 122698 w 5198011"/>
              <a:gd name="connsiteY6" fmla="*/ 555948 h 3957242"/>
              <a:gd name="connsiteX7" fmla="*/ 1942747 w 5198011"/>
              <a:gd name="connsiteY7" fmla="*/ 0 h 3957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8011" h="3957242">
                <a:moveTo>
                  <a:pt x="1942747" y="0"/>
                </a:moveTo>
                <a:cubicBezTo>
                  <a:pt x="3740580" y="0"/>
                  <a:pt x="5198011" y="1457431"/>
                  <a:pt x="5198011" y="3255264"/>
                </a:cubicBezTo>
                <a:cubicBezTo>
                  <a:pt x="5198011" y="3479993"/>
                  <a:pt x="5175239" y="3699404"/>
                  <a:pt x="5131876" y="3911314"/>
                </a:cubicBezTo>
                <a:lnTo>
                  <a:pt x="5120066" y="3957242"/>
                </a:lnTo>
                <a:lnTo>
                  <a:pt x="0" y="3957242"/>
                </a:lnTo>
                <a:lnTo>
                  <a:pt x="0" y="647700"/>
                </a:lnTo>
                <a:lnTo>
                  <a:pt x="122698" y="555948"/>
                </a:lnTo>
                <a:cubicBezTo>
                  <a:pt x="642241" y="204951"/>
                  <a:pt x="1268560" y="0"/>
                  <a:pt x="1942747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0C269CE-FB56-4D68-8CFB-1CFD5F3505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19878" y="2089682"/>
            <a:ext cx="4821469" cy="4768317"/>
          </a:xfrm>
          <a:custGeom>
            <a:avLst/>
            <a:gdLst>
              <a:gd name="connsiteX0" fmla="*/ 4279392 w 6428625"/>
              <a:gd name="connsiteY0" fmla="*/ 0 h 6357756"/>
              <a:gd name="connsiteX1" fmla="*/ 6319204 w 6428625"/>
              <a:gd name="connsiteY1" fmla="*/ 516500 h 6357756"/>
              <a:gd name="connsiteX2" fmla="*/ 6428625 w 6428625"/>
              <a:gd name="connsiteY2" fmla="*/ 579415 h 6357756"/>
              <a:gd name="connsiteX3" fmla="*/ 6428625 w 6428625"/>
              <a:gd name="connsiteY3" fmla="*/ 6357756 h 6357756"/>
              <a:gd name="connsiteX4" fmla="*/ 539921 w 6428625"/>
              <a:gd name="connsiteY4" fmla="*/ 6357756 h 6357756"/>
              <a:gd name="connsiteX5" fmla="*/ 516500 w 6428625"/>
              <a:gd name="connsiteY5" fmla="*/ 6319205 h 6357756"/>
              <a:gd name="connsiteX6" fmla="*/ 0 w 6428625"/>
              <a:gd name="connsiteY6" fmla="*/ 4279392 h 6357756"/>
              <a:gd name="connsiteX7" fmla="*/ 4279392 w 6428625"/>
              <a:gd name="connsiteY7" fmla="*/ 0 h 6357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28625" h="6357756">
                <a:moveTo>
                  <a:pt x="4279392" y="0"/>
                </a:moveTo>
                <a:cubicBezTo>
                  <a:pt x="5017968" y="0"/>
                  <a:pt x="5712843" y="187105"/>
                  <a:pt x="6319204" y="516500"/>
                </a:cubicBezTo>
                <a:lnTo>
                  <a:pt x="6428625" y="579415"/>
                </a:lnTo>
                <a:lnTo>
                  <a:pt x="6428625" y="6357756"/>
                </a:lnTo>
                <a:lnTo>
                  <a:pt x="539921" y="6357756"/>
                </a:lnTo>
                <a:lnTo>
                  <a:pt x="516500" y="6319205"/>
                </a:lnTo>
                <a:cubicBezTo>
                  <a:pt x="187105" y="5712844"/>
                  <a:pt x="0" y="5017968"/>
                  <a:pt x="0" y="4279392"/>
                </a:cubicBezTo>
                <a:cubicBezTo>
                  <a:pt x="0" y="1915949"/>
                  <a:pt x="1915949" y="0"/>
                  <a:pt x="4279392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6ED7E7F-75F7-4581-A930-C4DEBC2A8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43322" y="2213126"/>
            <a:ext cx="4698025" cy="4644873"/>
          </a:xfrm>
          <a:custGeom>
            <a:avLst/>
            <a:gdLst>
              <a:gd name="connsiteX0" fmla="*/ 4114800 w 6264033"/>
              <a:gd name="connsiteY0" fmla="*/ 0 h 6193164"/>
              <a:gd name="connsiteX1" fmla="*/ 6248473 w 6264033"/>
              <a:gd name="connsiteY1" fmla="*/ 595714 h 6193164"/>
              <a:gd name="connsiteX2" fmla="*/ 6264033 w 6264033"/>
              <a:gd name="connsiteY2" fmla="*/ 605689 h 6193164"/>
              <a:gd name="connsiteX3" fmla="*/ 6264033 w 6264033"/>
              <a:gd name="connsiteY3" fmla="*/ 6193164 h 6193164"/>
              <a:gd name="connsiteX4" fmla="*/ 567718 w 6264033"/>
              <a:gd name="connsiteY4" fmla="*/ 6193164 h 6193164"/>
              <a:gd name="connsiteX5" fmla="*/ 496635 w 6264033"/>
              <a:gd name="connsiteY5" fmla="*/ 6076158 h 6193164"/>
              <a:gd name="connsiteX6" fmla="*/ 0 w 6264033"/>
              <a:gd name="connsiteY6" fmla="*/ 4114800 h 6193164"/>
              <a:gd name="connsiteX7" fmla="*/ 4114800 w 6264033"/>
              <a:gd name="connsiteY7" fmla="*/ 0 h 619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64033" h="6193164">
                <a:moveTo>
                  <a:pt x="4114800" y="0"/>
                </a:moveTo>
                <a:cubicBezTo>
                  <a:pt x="4895986" y="0"/>
                  <a:pt x="5626328" y="217689"/>
                  <a:pt x="6248473" y="595714"/>
                </a:cubicBezTo>
                <a:lnTo>
                  <a:pt x="6264033" y="605689"/>
                </a:lnTo>
                <a:lnTo>
                  <a:pt x="6264033" y="6193164"/>
                </a:lnTo>
                <a:lnTo>
                  <a:pt x="567718" y="6193164"/>
                </a:lnTo>
                <a:lnTo>
                  <a:pt x="496635" y="6076158"/>
                </a:lnTo>
                <a:cubicBezTo>
                  <a:pt x="179909" y="5493119"/>
                  <a:pt x="0" y="4824969"/>
                  <a:pt x="0" y="4114800"/>
                </a:cubicBezTo>
                <a:cubicBezTo>
                  <a:pt x="0" y="1842259"/>
                  <a:pt x="1842259" y="0"/>
                  <a:pt x="4114800" y="0"/>
                </a:cubicBezTo>
                <a:close/>
              </a:path>
            </a:pathLst>
          </a:custGeom>
          <a:solidFill>
            <a:srgbClr val="2440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pic>
        <p:nvPicPr>
          <p:cNvPr id="6" name="Kép 5" descr="A képen személy, vörös, férfi, nő látható&#10;&#10;Automatikusan generált leírás">
            <a:extLst>
              <a:ext uri="{FF2B5EF4-FFF2-40B4-BE49-F238E27FC236}">
                <a16:creationId xmlns:a16="http://schemas.microsoft.com/office/drawing/2014/main" id="{854BBDB5-5364-411F-B171-1E4EF2BDBDB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237" b="2"/>
          <a:stretch/>
        </p:blipFill>
        <p:spPr>
          <a:xfrm>
            <a:off x="1" y="4058088"/>
            <a:ext cx="3751061" cy="2799911"/>
          </a:xfrm>
          <a:custGeom>
            <a:avLst/>
            <a:gdLst>
              <a:gd name="connsiteX0" fmla="*/ 1956463 w 5001415"/>
              <a:gd name="connsiteY0" fmla="*/ 0 h 3733214"/>
              <a:gd name="connsiteX1" fmla="*/ 5001415 w 5001415"/>
              <a:gd name="connsiteY1" fmla="*/ 3044952 h 3733214"/>
              <a:gd name="connsiteX2" fmla="*/ 4939553 w 5001415"/>
              <a:gd name="connsiteY2" fmla="*/ 3658617 h 3733214"/>
              <a:gd name="connsiteX3" fmla="*/ 4920372 w 5001415"/>
              <a:gd name="connsiteY3" fmla="*/ 3733214 h 3733214"/>
              <a:gd name="connsiteX4" fmla="*/ 0 w 5001415"/>
              <a:gd name="connsiteY4" fmla="*/ 3733214 h 3733214"/>
              <a:gd name="connsiteX5" fmla="*/ 0 w 5001415"/>
              <a:gd name="connsiteY5" fmla="*/ 713124 h 3733214"/>
              <a:gd name="connsiteX6" fmla="*/ 19591 w 5001415"/>
              <a:gd name="connsiteY6" fmla="*/ 695319 h 3733214"/>
              <a:gd name="connsiteX7" fmla="*/ 1956463 w 5001415"/>
              <a:gd name="connsiteY7" fmla="*/ 0 h 3733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1415" h="3733214">
                <a:moveTo>
                  <a:pt x="1956463" y="0"/>
                </a:moveTo>
                <a:cubicBezTo>
                  <a:pt x="3638144" y="0"/>
                  <a:pt x="5001415" y="1363271"/>
                  <a:pt x="5001415" y="3044952"/>
                </a:cubicBezTo>
                <a:cubicBezTo>
                  <a:pt x="5001415" y="3255162"/>
                  <a:pt x="4980114" y="3460397"/>
                  <a:pt x="4939553" y="3658617"/>
                </a:cubicBezTo>
                <a:lnTo>
                  <a:pt x="4920372" y="3733214"/>
                </a:lnTo>
                <a:lnTo>
                  <a:pt x="0" y="3733214"/>
                </a:lnTo>
                <a:lnTo>
                  <a:pt x="0" y="713124"/>
                </a:lnTo>
                <a:lnTo>
                  <a:pt x="19591" y="695319"/>
                </a:lnTo>
                <a:cubicBezTo>
                  <a:pt x="545938" y="260939"/>
                  <a:pt x="1220728" y="0"/>
                  <a:pt x="1956463" y="0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67DC15-480E-4908-AEAE-52D9B25898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6097" y="4219519"/>
            <a:ext cx="3747247" cy="1518303"/>
          </a:xfrm>
        </p:spPr>
        <p:txBody>
          <a:bodyPr>
            <a:normAutofit/>
          </a:bodyPr>
          <a:lstStyle/>
          <a:p>
            <a:r>
              <a:rPr lang="hu-HU" sz="4300" dirty="0" err="1">
                <a:solidFill>
                  <a:srgbClr val="FFFFFF"/>
                </a:solidFill>
              </a:rPr>
              <a:t>Make</a:t>
            </a:r>
            <a:r>
              <a:rPr lang="hu-HU" sz="4300" dirty="0">
                <a:solidFill>
                  <a:srgbClr val="FFFFFF"/>
                </a:solidFill>
              </a:rPr>
              <a:t> MOGI </a:t>
            </a:r>
            <a:r>
              <a:rPr lang="hu-HU" sz="4300" dirty="0" err="1">
                <a:solidFill>
                  <a:srgbClr val="FFFFFF"/>
                </a:solidFill>
              </a:rPr>
              <a:t>great</a:t>
            </a:r>
            <a:r>
              <a:rPr lang="hu-HU" sz="4300" dirty="0">
                <a:solidFill>
                  <a:srgbClr val="FFFFFF"/>
                </a:solidFill>
              </a:rPr>
              <a:t> again!</a:t>
            </a:r>
            <a:endParaRPr lang="en-US" sz="4300" dirty="0">
              <a:solidFill>
                <a:srgbClr val="FFFFFF"/>
              </a:solidFill>
            </a:endParaRPr>
          </a:p>
        </p:txBody>
      </p:sp>
      <p:pic>
        <p:nvPicPr>
          <p:cNvPr id="4" name="Kép 3" descr="A képen nő, áramkör, tartás, telefon látható&#10;&#10;Automatikusan generált leírás">
            <a:extLst>
              <a:ext uri="{FF2B5EF4-FFF2-40B4-BE49-F238E27FC236}">
                <a16:creationId xmlns:a16="http://schemas.microsoft.com/office/drawing/2014/main" id="{36DAE54B-9395-49D8-B444-0A77AD32025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87" r="2" b="16252"/>
          <a:stretch/>
        </p:blipFill>
        <p:spPr>
          <a:xfrm>
            <a:off x="734903" y="1"/>
            <a:ext cx="4551888" cy="2129837"/>
          </a:xfrm>
          <a:custGeom>
            <a:avLst/>
            <a:gdLst>
              <a:gd name="connsiteX0" fmla="*/ 0 w 6069184"/>
              <a:gd name="connsiteY0" fmla="*/ 0 h 2839783"/>
              <a:gd name="connsiteX1" fmla="*/ 6069184 w 6069184"/>
              <a:gd name="connsiteY1" fmla="*/ 0 h 2839783"/>
              <a:gd name="connsiteX2" fmla="*/ 6063824 w 6069184"/>
              <a:gd name="connsiteY2" fmla="*/ 106160 h 2839783"/>
              <a:gd name="connsiteX3" fmla="*/ 3034592 w 6069184"/>
              <a:gd name="connsiteY3" fmla="*/ 2839783 h 2839783"/>
              <a:gd name="connsiteX4" fmla="*/ 5361 w 6069184"/>
              <a:gd name="connsiteY4" fmla="*/ 106160 h 2839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184" h="2839783">
                <a:moveTo>
                  <a:pt x="0" y="0"/>
                </a:moveTo>
                <a:lnTo>
                  <a:pt x="6069184" y="0"/>
                </a:lnTo>
                <a:lnTo>
                  <a:pt x="6063824" y="106160"/>
                </a:lnTo>
                <a:cubicBezTo>
                  <a:pt x="5907892" y="1641596"/>
                  <a:pt x="4611168" y="2839783"/>
                  <a:pt x="3034592" y="2839783"/>
                </a:cubicBezTo>
                <a:cubicBezTo>
                  <a:pt x="1458016" y="2839783"/>
                  <a:pt x="161293" y="1641596"/>
                  <a:pt x="5361" y="10616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94363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4DB5661-9042-425A-BDC4-E92CC6D4A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Fő kutatási területek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A6B33A6-0EE3-48F8-AF51-CA84B56E3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6D51BA9C-410A-486B-AB0F-1893A2C6A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cap="small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76DD4FA-B7BB-42D7-BB7E-31453B0E2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5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F0A50F0-B118-4904-A649-702676587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937759"/>
            <a:ext cx="8777060" cy="4111918"/>
          </a:xfrm>
        </p:spPr>
        <p:txBody>
          <a:bodyPr>
            <a:normAutofit/>
          </a:bodyPr>
          <a:lstStyle/>
          <a:p>
            <a:r>
              <a:rPr lang="hu-HU" dirty="0"/>
              <a:t>Deep </a:t>
            </a:r>
            <a:r>
              <a:rPr lang="hu-HU" dirty="0" err="1"/>
              <a:t>learning</a:t>
            </a:r>
            <a:r>
              <a:rPr lang="hu-HU" dirty="0"/>
              <a:t> alkalmazások és módszerek fejlesztése</a:t>
            </a:r>
          </a:p>
          <a:p>
            <a:r>
              <a:rPr lang="hu-HU" dirty="0" err="1"/>
              <a:t>Spiking</a:t>
            </a:r>
            <a:r>
              <a:rPr lang="hu-HU" dirty="0"/>
              <a:t> Neurális Hálózatok (SNN) kutatása</a:t>
            </a:r>
          </a:p>
          <a:p>
            <a:r>
              <a:rPr lang="hu-HU" dirty="0"/>
              <a:t>Evolúciós, rajintelligencia alapú és egyéb optimalizációs algoritmusok</a:t>
            </a:r>
          </a:p>
          <a:p>
            <a:r>
              <a:rPr lang="hu-HU" dirty="0"/>
              <a:t>Fuzzy és szakértői rendszerek</a:t>
            </a:r>
          </a:p>
          <a:p>
            <a:r>
              <a:rPr lang="hu-HU" dirty="0" err="1"/>
              <a:t>Etorobotika</a:t>
            </a:r>
            <a:r>
              <a:rPr lang="hu-HU" dirty="0"/>
              <a:t>, ember-robot interakciók (HRI)</a:t>
            </a:r>
          </a:p>
          <a:p>
            <a:r>
              <a:rPr lang="hu-HU" dirty="0"/>
              <a:t>Robot fejlesztés</a:t>
            </a:r>
          </a:p>
          <a:p>
            <a:r>
              <a:rPr lang="hu-HU" dirty="0"/>
              <a:t>Mesterséges intelligencia robotikai alkalmazásai</a:t>
            </a:r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CA577FC0-6977-40B0-AA54-4EA10236E2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283" y="5260706"/>
            <a:ext cx="810674" cy="810674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0E7C2369-F8B9-42E3-9CD4-2AC843CF7E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040" y="5260706"/>
            <a:ext cx="810674" cy="81232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C841F21E-8848-475A-92B6-160FD5414F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3031020" y="5260706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8FA1151-F038-473B-BC36-FB242BAF38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540" y="5260706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E78BE82C-8553-4D02-BB58-68BB47AD840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5210718" y="5259138"/>
            <a:ext cx="848531" cy="809428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96926631-4AAA-4224-BDCB-66ACE620F2F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685" y="5259138"/>
            <a:ext cx="812329" cy="812329"/>
          </a:xfrm>
          <a:prstGeom prst="rect">
            <a:avLst/>
          </a:prstGeom>
        </p:spPr>
      </p:pic>
      <p:pic>
        <p:nvPicPr>
          <p:cNvPr id="20" name="Kép 19">
            <a:extLst>
              <a:ext uri="{FF2B5EF4-FFF2-40B4-BE49-F238E27FC236}">
                <a16:creationId xmlns:a16="http://schemas.microsoft.com/office/drawing/2014/main" id="{7C35296F-D532-4096-AE42-33360EAD6F9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34000" contras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7863" y="5252070"/>
            <a:ext cx="848531" cy="84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1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34CAAAC-4786-4A4D-B36B-6EDF682EE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Deep </a:t>
            </a:r>
            <a:r>
              <a:rPr lang="hu-HU" dirty="0" err="1"/>
              <a:t>learning</a:t>
            </a:r>
            <a:r>
              <a:rPr lang="hu-HU" dirty="0"/>
              <a:t> alkalmazások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C2548C4-03A7-4D36-839B-D8A4EEFF5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BE5FEBBA-2291-4DD3-8497-F0CBE27A8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55F81D5-6707-41EC-85BA-E9983CAF9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6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1DDCF9E6-FD66-4662-8DBA-2771B5ADA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937758"/>
            <a:ext cx="5621484" cy="5068595"/>
          </a:xfrm>
        </p:spPr>
        <p:txBody>
          <a:bodyPr>
            <a:normAutofit fontScale="92500" lnSpcReduction="10000"/>
          </a:bodyPr>
          <a:lstStyle/>
          <a:p>
            <a:r>
              <a:rPr lang="hu-HU" dirty="0"/>
              <a:t>Több rétegű (mély) </a:t>
            </a:r>
            <a:r>
              <a:rPr lang="hu-HU" dirty="0" err="1"/>
              <a:t>perceptron</a:t>
            </a:r>
            <a:r>
              <a:rPr lang="hu-HU" dirty="0"/>
              <a:t> modellek alkalmazásai</a:t>
            </a:r>
          </a:p>
          <a:p>
            <a:r>
              <a:rPr lang="hu-HU" dirty="0"/>
              <a:t>Már ismert módszerek alapján alkalmazások fejlesztése, gyakorlati tudás gyarapítása</a:t>
            </a:r>
          </a:p>
          <a:p>
            <a:r>
              <a:rPr lang="hu-HU" dirty="0"/>
              <a:t>A </a:t>
            </a:r>
            <a:r>
              <a:rPr lang="hu-HU" dirty="0" err="1"/>
              <a:t>deep</a:t>
            </a:r>
            <a:r>
              <a:rPr lang="hu-HU" dirty="0"/>
              <a:t> </a:t>
            </a:r>
            <a:r>
              <a:rPr lang="hu-HU" dirty="0" err="1"/>
              <a:t>learning</a:t>
            </a:r>
            <a:r>
              <a:rPr lang="hu-HU" dirty="0"/>
              <a:t> peremterületeinek tágítása kutatásokkal</a:t>
            </a:r>
          </a:p>
          <a:p>
            <a:r>
              <a:rPr lang="hu-HU" dirty="0"/>
              <a:t>Alternatívák megoldatlan problémákra</a:t>
            </a:r>
          </a:p>
          <a:p>
            <a:r>
              <a:rPr lang="hu-HU" dirty="0"/>
              <a:t>Kognitív folyamatok megértése és implementálása főként robotikai alkalmazások területén</a:t>
            </a:r>
          </a:p>
          <a:p>
            <a:r>
              <a:rPr lang="hu-HU" dirty="0" err="1"/>
              <a:t>Interdiszciplinaritás</a:t>
            </a:r>
            <a:r>
              <a:rPr lang="hu-HU" dirty="0"/>
              <a:t> a mesterséges intelligenciában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46DF6B0-E4DA-411D-BAE2-B6DBEF56305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1A0662C-E739-4841-81A2-E8CDE79E54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8" t="7283" r="2737" b="4917"/>
          <a:stretch/>
        </p:blipFill>
        <p:spPr bwMode="auto">
          <a:xfrm>
            <a:off x="5163905" y="3881719"/>
            <a:ext cx="3906876" cy="2196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1ADBF831-888C-4D6C-A516-C35DB452A3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807" y="1474108"/>
            <a:ext cx="3906875" cy="2407611"/>
          </a:xfrm>
          <a:prstGeom prst="rect">
            <a:avLst/>
          </a:prstGeom>
        </p:spPr>
      </p:pic>
      <p:pic>
        <p:nvPicPr>
          <p:cNvPr id="10" name="Kép 9" descr="A képen óra látható&#10;&#10;Automatikusan generált leírás">
            <a:extLst>
              <a:ext uri="{FF2B5EF4-FFF2-40B4-BE49-F238E27FC236}">
                <a16:creationId xmlns:a16="http://schemas.microsoft.com/office/drawing/2014/main" id="{5B40C093-A7B9-4785-B3A6-9951C50F87E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039" y="937758"/>
            <a:ext cx="810674" cy="810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529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3D64255-D7FC-4A81-B084-9F38010BD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kutatások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0D57271C-2B29-4478-B6FE-7797B43E3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2FE25F-ED88-4C63-AEE4-A50C29C3C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461E53EA-21F1-4464-B294-333FADE9A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7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5B5F89FC-456E-4C18-9A24-FDE13E983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Harmadik generációs neurális hálózatok</a:t>
            </a:r>
          </a:p>
          <a:p>
            <a:r>
              <a:rPr lang="hu-HU" dirty="0"/>
              <a:t>Dinamikus viselkedés</a:t>
            </a:r>
          </a:p>
          <a:p>
            <a:r>
              <a:rPr lang="hu-HU" dirty="0" err="1"/>
              <a:t>Neuromorfikus</a:t>
            </a:r>
            <a:r>
              <a:rPr lang="hu-HU" dirty="0"/>
              <a:t>(</a:t>
            </a:r>
            <a:r>
              <a:rPr lang="hu-HU" dirty="0" err="1"/>
              <a:t>abb</a:t>
            </a:r>
            <a:r>
              <a:rPr lang="hu-HU" dirty="0"/>
              <a:t>)</a:t>
            </a:r>
          </a:p>
          <a:p>
            <a:r>
              <a:rPr lang="hu-HU" dirty="0"/>
              <a:t>Lebegőpontos értékek helyett</a:t>
            </a:r>
            <a:br>
              <a:rPr lang="hu-HU" dirty="0"/>
            </a:br>
            <a:r>
              <a:rPr lang="hu-HU" dirty="0"/>
              <a:t>időzítésben kódolt információ</a:t>
            </a:r>
          </a:p>
          <a:p>
            <a:r>
              <a:rPr lang="hu-HU" dirty="0"/>
              <a:t>Biztató eredmények</a:t>
            </a:r>
          </a:p>
          <a:p>
            <a:pPr lvl="1"/>
            <a:r>
              <a:rPr lang="hu-HU" dirty="0"/>
              <a:t>Konvergencia</a:t>
            </a:r>
          </a:p>
          <a:p>
            <a:pPr lvl="1"/>
            <a:r>
              <a:rPr lang="hu-HU" dirty="0"/>
              <a:t>Energiahatékonyság</a:t>
            </a:r>
          </a:p>
          <a:p>
            <a:pPr lvl="1"/>
            <a:r>
              <a:rPr lang="hu-HU" dirty="0"/>
              <a:t>Idősorok</a:t>
            </a:r>
          </a:p>
          <a:p>
            <a:r>
              <a:rPr lang="hu-HU" dirty="0"/>
              <a:t>Felfedezésre, elemzésre váró</a:t>
            </a:r>
            <a:br>
              <a:rPr lang="hu-HU" dirty="0"/>
            </a:br>
            <a:r>
              <a:rPr lang="hu-HU" dirty="0"/>
              <a:t>irányok tömkelege</a:t>
            </a:r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00E7E5CE-A288-4B46-BE90-5995F5B63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5976" y="1730561"/>
            <a:ext cx="3657720" cy="2064637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9966B6EE-6A39-43D8-9457-5BB916BA3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5976" y="4259300"/>
            <a:ext cx="3657720" cy="1841301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66261686-EB1A-4E34-91A3-D599F441974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1920" y="1002470"/>
            <a:ext cx="810674" cy="812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862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B6BD4E5-1036-4E6C-86E2-E9DCC5639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Evolúciós és rajintelligencia kutatás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6D119338-ECA6-4B35-9131-9F706725F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024C184A-5BB9-4EE5-99CD-A0177E6C3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D9BC91C-0F82-4708-81AE-35AB02F1D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8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F62618CB-59B9-47A8-9327-7A0299318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2821404"/>
            <a:ext cx="5836636" cy="3273910"/>
          </a:xfrm>
        </p:spPr>
        <p:txBody>
          <a:bodyPr>
            <a:normAutofit fontScale="92500" lnSpcReduction="10000"/>
          </a:bodyPr>
          <a:lstStyle/>
          <a:p>
            <a:r>
              <a:rPr lang="hu-HU" dirty="0"/>
              <a:t>Biológiai összefüggések imitálása</a:t>
            </a:r>
          </a:p>
          <a:p>
            <a:pPr lvl="1"/>
            <a:r>
              <a:rPr lang="hu-HU" dirty="0"/>
              <a:t>Szelekció, csoportos mozgásformák</a:t>
            </a:r>
          </a:p>
          <a:p>
            <a:r>
              <a:rPr lang="hu-HU" dirty="0"/>
              <a:t>Operátorok vizsgálata</a:t>
            </a:r>
          </a:p>
          <a:p>
            <a:pPr lvl="1"/>
            <a:r>
              <a:rPr lang="hu-HU" dirty="0"/>
              <a:t>Mutációk, infekciók, </a:t>
            </a:r>
            <a:r>
              <a:rPr lang="hu-HU" dirty="0" err="1"/>
              <a:t>memetikus</a:t>
            </a:r>
            <a:r>
              <a:rPr lang="hu-HU" dirty="0"/>
              <a:t> lépések</a:t>
            </a:r>
          </a:p>
          <a:p>
            <a:r>
              <a:rPr lang="hu-HU" dirty="0"/>
              <a:t>Optimalizációs stratégiák felülvizsgálata</a:t>
            </a:r>
          </a:p>
          <a:p>
            <a:r>
              <a:rPr lang="hu-HU" dirty="0"/>
              <a:t>Vörös királynő probléma</a:t>
            </a:r>
          </a:p>
          <a:p>
            <a:r>
              <a:rPr lang="hu-HU" dirty="0"/>
              <a:t>Műszaki problémák megoldása, mikor már a gradiens is elvész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F90E7844-0BB6-4DF1-9CEF-9D3C3D87A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368" y="3144458"/>
            <a:ext cx="2950856" cy="2950856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6F4FA359-4038-449D-B5CE-A51B6DE1F44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192" y="941083"/>
            <a:ext cx="1586964" cy="158696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9D6210E0-6AFF-46F3-94FB-FE6428757B0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711" y="941083"/>
            <a:ext cx="1586964" cy="1586964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B50C2081-45C1-46E2-8EE3-4BB5E840015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953" y="941083"/>
            <a:ext cx="1586964" cy="1586964"/>
          </a:xfrm>
          <a:prstGeom prst="rect">
            <a:avLst/>
          </a:prstGeom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15EDB439-FF0E-423B-81A3-600D0B524CF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" y="941083"/>
            <a:ext cx="1586964" cy="1586964"/>
          </a:xfrm>
          <a:prstGeom prst="rect">
            <a:avLst/>
          </a:prstGeom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8CA19C13-8034-48ED-AEB0-190C964CFBE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3429" y="941084"/>
            <a:ext cx="1586964" cy="1586964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C6DB76A5-1C5A-437A-9EEE-1361FC77AF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8259697" y="980458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900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1353A72-E315-4028-80EB-3E28F4E18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540" y="109614"/>
            <a:ext cx="8705088" cy="648755"/>
          </a:xfrm>
        </p:spPr>
        <p:txBody>
          <a:bodyPr/>
          <a:lstStyle/>
          <a:p>
            <a:r>
              <a:rPr lang="hu-HU"/>
              <a:t>Fuzzy / Szakértői rendszerek</a:t>
            </a:r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25F6BBAF-DE5A-455D-9534-75A820A30E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6594" y="6278029"/>
            <a:ext cx="2360905" cy="478367"/>
          </a:xfrm>
        </p:spPr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8E1F34BF-CA94-4DC3-85DB-77F1F0A72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90718" y="6278028"/>
            <a:ext cx="5381793" cy="478367"/>
          </a:xfrm>
        </p:spPr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D9CAC544-52CF-468C-9A45-B3CEA4497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45731" y="6278028"/>
            <a:ext cx="625050" cy="467365"/>
          </a:xfrm>
        </p:spPr>
        <p:txBody>
          <a:bodyPr/>
          <a:lstStyle/>
          <a:p>
            <a:fld id="{B2352A52-9C30-4AA2-BB34-72D80F0F0EED}" type="slidenum">
              <a:rPr lang="hu-HU" smtClean="0"/>
              <a:pPr/>
              <a:t>9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F72B659C-0F2B-425C-B561-BD0D27A3E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37758"/>
            <a:ext cx="5155319" cy="5149277"/>
          </a:xfrm>
        </p:spPr>
        <p:txBody>
          <a:bodyPr>
            <a:normAutofit fontScale="92500" lnSpcReduction="10000"/>
          </a:bodyPr>
          <a:lstStyle/>
          <a:p>
            <a:r>
              <a:rPr lang="hu-HU"/>
              <a:t>Szabályalapú rendszerek</a:t>
            </a:r>
          </a:p>
          <a:p>
            <a:r>
              <a:rPr lang="hu-HU"/>
              <a:t>Good-Old-Fashioned Artificial Intelligence</a:t>
            </a:r>
          </a:p>
          <a:p>
            <a:r>
              <a:rPr lang="hu-HU"/>
              <a:t>Emberszerű, kategorikus felfogás</a:t>
            </a:r>
          </a:p>
          <a:p>
            <a:r>
              <a:rPr lang="hu-HU"/>
              <a:t>Az eredmény zárt alakú, nem csak a „mit?” hanem a „hogyan?” kérdésre is választ kapunk</a:t>
            </a:r>
          </a:p>
          <a:p>
            <a:r>
              <a:rPr lang="hu-HU"/>
              <a:t>Nyelvi változók és non-crisp algebra</a:t>
            </a:r>
          </a:p>
          <a:p>
            <a:r>
              <a:rPr lang="hu-HU"/>
              <a:t>Neurális reprezentációk visszafejtése</a:t>
            </a:r>
          </a:p>
          <a:p>
            <a:r>
              <a:rPr lang="hu-HU"/>
              <a:t>Alkalmazások műszaki és </a:t>
            </a:r>
            <a:br>
              <a:rPr lang="hu-HU"/>
            </a:br>
            <a:r>
              <a:rPr lang="hu-HU"/>
              <a:t>humán tudományok terén</a:t>
            </a:r>
            <a:endParaRPr lang="hu-HU" dirty="0"/>
          </a:p>
        </p:txBody>
      </p:sp>
      <p:pic>
        <p:nvPicPr>
          <p:cNvPr id="10" name="Kép 9" descr="A képen szöveg, térkép látható&#10;&#10;Automatikusan generált leírás">
            <a:extLst>
              <a:ext uri="{FF2B5EF4-FFF2-40B4-BE49-F238E27FC236}">
                <a16:creationId xmlns:a16="http://schemas.microsoft.com/office/drawing/2014/main" id="{6E6D4E76-1706-4CE4-96F0-D8995B8FDF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7736" y="1776653"/>
            <a:ext cx="3658382" cy="2412598"/>
          </a:xfrm>
          <a:prstGeom prst="rect">
            <a:avLst/>
          </a:prstGeom>
        </p:spPr>
      </p:pic>
      <p:pic>
        <p:nvPicPr>
          <p:cNvPr id="12" name="Kép 11" descr="A képen óra látható&#10;&#10;Automatikusan generált leírás">
            <a:extLst>
              <a:ext uri="{FF2B5EF4-FFF2-40B4-BE49-F238E27FC236}">
                <a16:creationId xmlns:a16="http://schemas.microsoft.com/office/drawing/2014/main" id="{6106123C-1C84-4A44-8512-409CBA52326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508" y="4189252"/>
            <a:ext cx="5134274" cy="1897784"/>
          </a:xfrm>
          <a:prstGeom prst="rect">
            <a:avLst/>
          </a:prstGeom>
        </p:spPr>
      </p:pic>
      <p:pic>
        <p:nvPicPr>
          <p:cNvPr id="9" name="Picture 6">
            <a:extLst>
              <a:ext uri="{FF2B5EF4-FFF2-40B4-BE49-F238E27FC236}">
                <a16:creationId xmlns:a16="http://schemas.microsoft.com/office/drawing/2014/main" id="{93E79EC6-99BC-4EC5-B1D4-2465470E3C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3039" y="949361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6555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-té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é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é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1217</TotalTime>
  <Words>2155</Words>
  <Application>Microsoft Office PowerPoint</Application>
  <PresentationFormat>Diavetítés a képernyőre (4:3 oldalarány)</PresentationFormat>
  <Paragraphs>500</Paragraphs>
  <Slides>48</Slides>
  <Notes>0</Notes>
  <HiddenSlides>1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48</vt:i4>
      </vt:variant>
    </vt:vector>
  </HeadingPairs>
  <TitlesOfParts>
    <vt:vector size="54" baseType="lpstr">
      <vt:lpstr>Arial</vt:lpstr>
      <vt:lpstr>Calibri</vt:lpstr>
      <vt:lpstr>Calibri Light</vt:lpstr>
      <vt:lpstr>Garamond</vt:lpstr>
      <vt:lpstr>Helvetica</vt:lpstr>
      <vt:lpstr>Office-téma</vt:lpstr>
      <vt:lpstr>MIKRO labor</vt:lpstr>
      <vt:lpstr>Agenda</vt:lpstr>
      <vt:lpstr>Elérhetőségek</vt:lpstr>
      <vt:lpstr>Mit tudunk ajánlani?</vt:lpstr>
      <vt:lpstr>Fő kutatási területek</vt:lpstr>
      <vt:lpstr>Deep learning alkalmazások</vt:lpstr>
      <vt:lpstr>SNN kutatások</vt:lpstr>
      <vt:lpstr>Evolúciós és rajintelligencia kutatás</vt:lpstr>
      <vt:lpstr>Fuzzy / Szakértői rendszerek</vt:lpstr>
      <vt:lpstr>Etorobotika, HRI kutatások</vt:lpstr>
      <vt:lpstr>Robot fejlesztés</vt:lpstr>
      <vt:lpstr>MI Robotikai alkalmazásai</vt:lpstr>
      <vt:lpstr>Projectek</vt:lpstr>
      <vt:lpstr>Külsős projektek</vt:lpstr>
      <vt:lpstr>Drón project</vt:lpstr>
      <vt:lpstr>Pincér robot, iSpace</vt:lpstr>
      <vt:lpstr>SAM4ROB</vt:lpstr>
      <vt:lpstr>Deep Learning</vt:lpstr>
      <vt:lpstr>Tárgyfelismerés visszavert fényből</vt:lpstr>
      <vt:lpstr>Tárgyak eltüntetése minták alapján</vt:lpstr>
      <vt:lpstr>Kapszula hálók</vt:lpstr>
      <vt:lpstr>Kaggle versenyek</vt:lpstr>
      <vt:lpstr>Más elvű neuron modellek</vt:lpstr>
      <vt:lpstr>SNN Konvolúció implementálása</vt:lpstr>
      <vt:lpstr>SNN Neuron modell kutatás</vt:lpstr>
      <vt:lpstr>SNN Struktúrák vizsgálata</vt:lpstr>
      <vt:lpstr>SNN Tanító algoritmusok</vt:lpstr>
      <vt:lpstr>SNN Más tanítási elvek</vt:lpstr>
      <vt:lpstr>SNN Idősorok vizsgálata</vt:lpstr>
      <vt:lpstr>SNN Alkalmazások</vt:lpstr>
      <vt:lpstr>Evolúciós és szabályalapú rendszerek</vt:lpstr>
      <vt:lpstr>Hyperparaméter optimalizációk</vt:lpstr>
      <vt:lpstr>Új evolúciós stratégiák, operátorok</vt:lpstr>
      <vt:lpstr>Populációszintű műveletek</vt:lpstr>
      <vt:lpstr>Affordancia képlet visszafejtés</vt:lpstr>
      <vt:lpstr>Szabályzó modellek visszafejtése</vt:lpstr>
      <vt:lpstr>Neurális háló  szabályrendszer</vt:lpstr>
      <vt:lpstr>Etorobotika</vt:lpstr>
      <vt:lpstr>Robotino fejlesztés</vt:lpstr>
      <vt:lpstr>Etorobotikai kutatások</vt:lpstr>
      <vt:lpstr>Etocar</vt:lpstr>
      <vt:lpstr>Telemanipuláció visszajelzése</vt:lpstr>
      <vt:lpstr>Robot vezérlése EMG karszalaggal</vt:lpstr>
      <vt:lpstr>Szemmozgás követő szenzor</vt:lpstr>
      <vt:lpstr>Ember vs robot játék létrehozása</vt:lpstr>
      <vt:lpstr>Ember-robot mozgáskövetés</vt:lpstr>
      <vt:lpstr>Megfogó készítése UR3e robotra</vt:lpstr>
      <vt:lpstr>Make MOGI great again!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MIKRO labor</dc:title>
  <dc:creator>Gyöngyössy Natabara Máté</dc:creator>
  <cp:lastModifiedBy>Domonkos Márk</cp:lastModifiedBy>
  <cp:revision>122</cp:revision>
  <dcterms:created xsi:type="dcterms:W3CDTF">2019-10-26T19:47:29Z</dcterms:created>
  <dcterms:modified xsi:type="dcterms:W3CDTF">2019-10-28T09:39:30Z</dcterms:modified>
</cp:coreProperties>
</file>